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9"/>
  </p:handoutMasterIdLst>
  <p:sldIdLst>
    <p:sldId id="260" r:id="rId3"/>
    <p:sldId id="257" r:id="rId4"/>
    <p:sldId id="263" r:id="rId5"/>
    <p:sldId id="262" r:id="rId6"/>
    <p:sldId id="258" r:id="rId7"/>
    <p:sldId id="261" r:id="rId8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66"/>
    <a:srgbClr val="006600"/>
    <a:srgbClr val="F86262"/>
    <a:srgbClr val="92D050"/>
    <a:srgbClr val="3FF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510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0AE33-7977-4DB3-98A8-D1730E93A371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65ECB-EE9F-44FB-97E9-3E2198EEA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21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1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49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33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89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64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70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23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3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871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5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81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99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86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6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3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4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7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58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5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6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0234-67F4-44FF-A56D-72AFDFCF509F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2A44-DC82-43C9-821E-F73B9CC2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82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E785F80-A27F-4C27-8674-9D4F38061FF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400"/>
              <a:t>21/04/2018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80DD84-9EE7-4392-A3A9-41AB300F6871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07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en-GB" sz="6600" b="1" dirty="0" smtClean="0"/>
              <a:t>APCM 2018</a:t>
            </a:r>
            <a:br>
              <a:rPr lang="en-GB" sz="6600" b="1" dirty="0" smtClean="0"/>
            </a:br>
            <a:r>
              <a:rPr lang="en-GB" sz="11500" b="1" dirty="0" smtClean="0"/>
              <a:t>Our Finances</a:t>
            </a:r>
            <a:endParaRPr lang="en-GB" sz="6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945" y="3068960"/>
            <a:ext cx="3033495" cy="307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88855" y="897926"/>
            <a:ext cx="4267490" cy="688054"/>
            <a:chOff x="2788855" y="1066374"/>
            <a:chExt cx="4267490" cy="688054"/>
          </a:xfrm>
        </p:grpSpPr>
        <p:cxnSp>
          <p:nvCxnSpPr>
            <p:cNvPr id="173" name="Straight Connector 172"/>
            <p:cNvCxnSpPr/>
            <p:nvPr/>
          </p:nvCxnSpPr>
          <p:spPr>
            <a:xfrm>
              <a:off x="2874380" y="1539288"/>
              <a:ext cx="4181965" cy="0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1" name="Up-Down Arrow 170"/>
            <p:cNvSpPr/>
            <p:nvPr/>
          </p:nvSpPr>
          <p:spPr>
            <a:xfrm>
              <a:off x="3392974" y="1539285"/>
              <a:ext cx="164804" cy="215143"/>
            </a:xfrm>
            <a:prstGeom prst="upDownArrow">
              <a:avLst>
                <a:gd name="adj1" fmla="val 38545"/>
                <a:gd name="adj2" fmla="val 431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88855" y="1066374"/>
              <a:ext cx="20973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C000"/>
                  </a:solidFill>
                </a:rPr>
                <a:t>£ 40k Deficit</a:t>
              </a:r>
              <a:endParaRPr lang="en-GB" sz="28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101" name="Rectangle 98"/>
          <p:cNvSpPr>
            <a:spLocks noChangeArrowheads="1"/>
          </p:cNvSpPr>
          <p:nvPr/>
        </p:nvSpPr>
        <p:spPr bwMode="auto">
          <a:xfrm>
            <a:off x="0" y="104033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General</a:t>
            </a:r>
            <a:r>
              <a:rPr kumimoji="0" lang="en-US" altLang="en-US" sz="3600" b="1" i="0" u="sng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Fund </a:t>
            </a:r>
            <a:r>
              <a:rPr kumimoji="0" lang="en-US" altLang="en-US" sz="3500" b="1" i="0" u="sng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Income</a:t>
            </a:r>
            <a:r>
              <a:rPr kumimoji="0" lang="en-US" altLang="en-US" sz="3600" b="1" i="0" u="sng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and Expenditure 2017</a:t>
            </a:r>
            <a:endParaRPr kumimoji="0" lang="en-US" altLang="en-US" sz="3600" b="1" i="0" u="sng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6" name="AutoShape 52"/>
          <p:cNvSpPr>
            <a:spLocks noChangeAspect="1" noChangeArrowheads="1" noTextEdit="1"/>
          </p:cNvSpPr>
          <p:nvPr/>
        </p:nvSpPr>
        <p:spPr bwMode="auto">
          <a:xfrm>
            <a:off x="367967" y="794008"/>
            <a:ext cx="8288337" cy="594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5" name="Group 104"/>
          <p:cNvGrpSpPr/>
          <p:nvPr/>
        </p:nvGrpSpPr>
        <p:grpSpPr>
          <a:xfrm>
            <a:off x="968884" y="903480"/>
            <a:ext cx="7503272" cy="5048652"/>
            <a:chOff x="1366838" y="1887538"/>
            <a:chExt cx="7062787" cy="4319587"/>
          </a:xfrm>
        </p:grpSpPr>
        <p:sp>
          <p:nvSpPr>
            <p:cNvPr id="58" name="Freeform 55"/>
            <p:cNvSpPr>
              <a:spLocks noEditPoints="1"/>
            </p:cNvSpPr>
            <p:nvPr/>
          </p:nvSpPr>
          <p:spPr bwMode="auto">
            <a:xfrm>
              <a:off x="1366838" y="1887538"/>
              <a:ext cx="7062787" cy="3703638"/>
            </a:xfrm>
            <a:custGeom>
              <a:avLst/>
              <a:gdLst>
                <a:gd name="T0" fmla="*/ 0 w 4449"/>
                <a:gd name="T1" fmla="*/ 2333 h 2333"/>
                <a:gd name="T2" fmla="*/ 4449 w 4449"/>
                <a:gd name="T3" fmla="*/ 2333 h 2333"/>
                <a:gd name="T4" fmla="*/ 0 w 4449"/>
                <a:gd name="T5" fmla="*/ 1946 h 2333"/>
                <a:gd name="T6" fmla="*/ 4449 w 4449"/>
                <a:gd name="T7" fmla="*/ 1946 h 2333"/>
                <a:gd name="T8" fmla="*/ 0 w 4449"/>
                <a:gd name="T9" fmla="*/ 1558 h 2333"/>
                <a:gd name="T10" fmla="*/ 4449 w 4449"/>
                <a:gd name="T11" fmla="*/ 1558 h 2333"/>
                <a:gd name="T12" fmla="*/ 0 w 4449"/>
                <a:gd name="T13" fmla="*/ 1163 h 2333"/>
                <a:gd name="T14" fmla="*/ 4449 w 4449"/>
                <a:gd name="T15" fmla="*/ 1163 h 2333"/>
                <a:gd name="T16" fmla="*/ 0 w 4449"/>
                <a:gd name="T17" fmla="*/ 775 h 2333"/>
                <a:gd name="T18" fmla="*/ 4449 w 4449"/>
                <a:gd name="T19" fmla="*/ 775 h 2333"/>
                <a:gd name="T20" fmla="*/ 0 w 4449"/>
                <a:gd name="T21" fmla="*/ 388 h 2333"/>
                <a:gd name="T22" fmla="*/ 4449 w 4449"/>
                <a:gd name="T23" fmla="*/ 388 h 2333"/>
                <a:gd name="T24" fmla="*/ 0 w 4449"/>
                <a:gd name="T25" fmla="*/ 0 h 2333"/>
                <a:gd name="T26" fmla="*/ 4449 w 4449"/>
                <a:gd name="T27" fmla="*/ 0 h 2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49" h="2333">
                  <a:moveTo>
                    <a:pt x="0" y="2333"/>
                  </a:moveTo>
                  <a:lnTo>
                    <a:pt x="4449" y="2333"/>
                  </a:lnTo>
                  <a:moveTo>
                    <a:pt x="0" y="1946"/>
                  </a:moveTo>
                  <a:lnTo>
                    <a:pt x="4449" y="1946"/>
                  </a:lnTo>
                  <a:moveTo>
                    <a:pt x="0" y="1558"/>
                  </a:moveTo>
                  <a:lnTo>
                    <a:pt x="4449" y="1558"/>
                  </a:lnTo>
                  <a:moveTo>
                    <a:pt x="0" y="1163"/>
                  </a:moveTo>
                  <a:lnTo>
                    <a:pt x="4449" y="1163"/>
                  </a:lnTo>
                  <a:moveTo>
                    <a:pt x="0" y="775"/>
                  </a:moveTo>
                  <a:lnTo>
                    <a:pt x="4449" y="775"/>
                  </a:lnTo>
                  <a:moveTo>
                    <a:pt x="0" y="388"/>
                  </a:moveTo>
                  <a:lnTo>
                    <a:pt x="4449" y="388"/>
                  </a:lnTo>
                  <a:moveTo>
                    <a:pt x="0" y="0"/>
                  </a:moveTo>
                  <a:lnTo>
                    <a:pt x="4449" y="0"/>
                  </a:lnTo>
                </a:path>
              </a:pathLst>
            </a:custGeom>
            <a:noFill/>
            <a:ln w="1270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1366838" y="6207125"/>
              <a:ext cx="7062787" cy="0"/>
            </a:xfrm>
            <a:prstGeom prst="line">
              <a:avLst/>
            </a:prstGeom>
            <a:noFill/>
            <a:ln w="1270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860968" y="3050161"/>
            <a:ext cx="1367868" cy="2881499"/>
            <a:chOff x="1425575" y="3741737"/>
            <a:chExt cx="1367868" cy="2465388"/>
          </a:xfrm>
        </p:grpSpPr>
        <p:sp>
          <p:nvSpPr>
            <p:cNvPr id="107" name="Rectangle 106"/>
            <p:cNvSpPr/>
            <p:nvPr/>
          </p:nvSpPr>
          <p:spPr>
            <a:xfrm>
              <a:off x="1425575" y="3741737"/>
              <a:ext cx="1322388" cy="2465388"/>
            </a:xfrm>
            <a:prstGeom prst="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1452114" y="4272220"/>
              <a:ext cx="1341329" cy="121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Giving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Income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lang="en-US" altLang="en-US" sz="4000" dirty="0"/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£ 400</a:t>
              </a:r>
              <a:r>
                <a:rPr lang="en-US" altLang="en-US" sz="2800" b="1" dirty="0" smtClean="0">
                  <a:latin typeface="Calibri" panose="020F0502020204030204" pitchFamily="34" charset="0"/>
                </a:rPr>
                <a:t>k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091660" y="4426877"/>
            <a:ext cx="1284289" cy="1497336"/>
            <a:chOff x="5656263" y="4919663"/>
            <a:chExt cx="1284289" cy="1281113"/>
          </a:xfrm>
        </p:grpSpPr>
        <p:sp>
          <p:nvSpPr>
            <p:cNvPr id="109" name="Rectangle 108"/>
            <p:cNvSpPr/>
            <p:nvPr/>
          </p:nvSpPr>
          <p:spPr>
            <a:xfrm>
              <a:off x="5656263" y="4919663"/>
              <a:ext cx="1284289" cy="1281113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5774482" y="4940765"/>
              <a:ext cx="1053172" cy="11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Parish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Share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000" b="1" dirty="0" smtClean="0">
                  <a:latin typeface="Calibri" panose="020F0502020204030204" pitchFamily="34" charset="0"/>
                </a:rPr>
                <a:t>£ 210k</a:t>
              </a:r>
              <a:endParaRPr kumimoji="0" lang="en-US" altLang="en-US" sz="3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860968" y="2462050"/>
            <a:ext cx="1322388" cy="636670"/>
            <a:chOff x="1425575" y="3221037"/>
            <a:chExt cx="1322388" cy="544730"/>
          </a:xfrm>
        </p:grpSpPr>
        <p:sp>
          <p:nvSpPr>
            <p:cNvPr id="111" name="Rectangle 110"/>
            <p:cNvSpPr/>
            <p:nvPr/>
          </p:nvSpPr>
          <p:spPr>
            <a:xfrm>
              <a:off x="1425575" y="3221037"/>
              <a:ext cx="1322388" cy="520700"/>
            </a:xfrm>
            <a:prstGeom prst="rect">
              <a:avLst/>
            </a:prstGeom>
            <a:solidFill>
              <a:srgbClr val="3FF34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1697026" y="3239104"/>
              <a:ext cx="809517" cy="526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Gift Aid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£ 85k</a:t>
              </a: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394345" y="1229022"/>
            <a:ext cx="1309258" cy="215834"/>
            <a:chOff x="2830379" y="2179368"/>
            <a:chExt cx="1309258" cy="184666"/>
          </a:xfrm>
        </p:grpSpPr>
        <p:sp>
          <p:nvSpPr>
            <p:cNvPr id="124" name="Rectangle 123"/>
            <p:cNvSpPr/>
            <p:nvPr/>
          </p:nvSpPr>
          <p:spPr>
            <a:xfrm>
              <a:off x="2830379" y="2246313"/>
              <a:ext cx="1309258" cy="8731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2901599" y="2179368"/>
              <a:ext cx="11760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Events Income - £ 13k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860968" y="1883152"/>
            <a:ext cx="1322388" cy="578897"/>
            <a:chOff x="1425575" y="2725737"/>
            <a:chExt cx="1322388" cy="495300"/>
          </a:xfrm>
        </p:grpSpPr>
        <p:sp>
          <p:nvSpPr>
            <p:cNvPr id="115" name="Rectangle 114"/>
            <p:cNvSpPr/>
            <p:nvPr/>
          </p:nvSpPr>
          <p:spPr>
            <a:xfrm>
              <a:off x="1425575" y="2725737"/>
              <a:ext cx="1322388" cy="495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1491810" y="2760683"/>
              <a:ext cx="1219950" cy="421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Rental</a:t>
              </a: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Income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£ 79k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860968" y="1607163"/>
            <a:ext cx="1322388" cy="215444"/>
            <a:chOff x="1425575" y="2489600"/>
            <a:chExt cx="1322388" cy="184332"/>
          </a:xfrm>
        </p:grpSpPr>
        <p:sp>
          <p:nvSpPr>
            <p:cNvPr id="123" name="Rectangle 122"/>
            <p:cNvSpPr/>
            <p:nvPr/>
          </p:nvSpPr>
          <p:spPr>
            <a:xfrm>
              <a:off x="1425575" y="2522539"/>
              <a:ext cx="1322388" cy="13652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1503063" y="2489600"/>
              <a:ext cx="1197444" cy="184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Events Income - £ 23k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89" name="Rectangle 86"/>
          <p:cNvSpPr>
            <a:spLocks noChangeArrowheads="1"/>
          </p:cNvSpPr>
          <p:nvPr/>
        </p:nvSpPr>
        <p:spPr bwMode="auto">
          <a:xfrm>
            <a:off x="482268" y="5120895"/>
            <a:ext cx="419987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£ 100k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482268" y="4400984"/>
            <a:ext cx="419987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</a:t>
            </a:r>
            <a:r>
              <a:rPr kumimoji="0" lang="en-US" altLang="en-US" sz="1200" b="1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200k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482268" y="3679219"/>
            <a:ext cx="423193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£ 300k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482268" y="2957452"/>
            <a:ext cx="434414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£ 400K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3" name="Rectangle 90"/>
          <p:cNvSpPr>
            <a:spLocks noChangeArrowheads="1"/>
          </p:cNvSpPr>
          <p:nvPr/>
        </p:nvSpPr>
        <p:spPr bwMode="auto">
          <a:xfrm>
            <a:off x="482268" y="2235686"/>
            <a:ext cx="419987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£ 500k</a:t>
            </a:r>
            <a:endParaRPr kumimoji="0" lang="en-US" altLang="en-US" sz="1800" b="1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482268" y="1515776"/>
            <a:ext cx="419987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£ 600k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5" name="Rectangle 92"/>
          <p:cNvSpPr>
            <a:spLocks noChangeArrowheads="1"/>
          </p:cNvSpPr>
          <p:nvPr/>
        </p:nvSpPr>
        <p:spPr bwMode="auto">
          <a:xfrm>
            <a:off x="482268" y="794009"/>
            <a:ext cx="423193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£ 700k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3116942" y="6011275"/>
            <a:ext cx="755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b="1" dirty="0" smtClean="0">
                <a:latin typeface="+mn-lt"/>
              </a:rPr>
              <a:t>ACTUAL</a:t>
            </a:r>
            <a:endParaRPr lang="en-US" altLang="en-US" b="1" dirty="0">
              <a:latin typeface="+mn-lt"/>
            </a:endParaRPr>
          </a:p>
        </p:txBody>
      </p:sp>
      <p:sp>
        <p:nvSpPr>
          <p:cNvPr id="97" name="Rectangle 94"/>
          <p:cNvSpPr>
            <a:spLocks noChangeArrowheads="1"/>
          </p:cNvSpPr>
          <p:nvPr/>
        </p:nvSpPr>
        <p:spPr bwMode="auto">
          <a:xfrm>
            <a:off x="1576866" y="6000238"/>
            <a:ext cx="799899" cy="32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BUDGET</a:t>
            </a:r>
          </a:p>
        </p:txBody>
      </p:sp>
      <p:sp>
        <p:nvSpPr>
          <p:cNvPr id="99" name="Rectangle 96"/>
          <p:cNvSpPr>
            <a:spLocks noChangeArrowheads="1"/>
          </p:cNvSpPr>
          <p:nvPr/>
        </p:nvSpPr>
        <p:spPr bwMode="auto">
          <a:xfrm>
            <a:off x="7369123" y="5988339"/>
            <a:ext cx="755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ACTUAL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00" name="Rectangle 97"/>
          <p:cNvSpPr>
            <a:spLocks noChangeArrowheads="1"/>
          </p:cNvSpPr>
          <p:nvPr/>
        </p:nvSpPr>
        <p:spPr bwMode="auto">
          <a:xfrm>
            <a:off x="5911011" y="6000238"/>
            <a:ext cx="799899" cy="32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latin typeface="+mn-lt"/>
              </a:rPr>
              <a:t>BUDGET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02" name="Rectangle 99"/>
          <p:cNvSpPr>
            <a:spLocks noChangeArrowheads="1"/>
          </p:cNvSpPr>
          <p:nvPr/>
        </p:nvSpPr>
        <p:spPr bwMode="auto">
          <a:xfrm>
            <a:off x="367966" y="743525"/>
            <a:ext cx="8288337" cy="5909938"/>
          </a:xfrm>
          <a:prstGeom prst="rect">
            <a:avLst/>
          </a:prstGeom>
          <a:noFill/>
          <a:ln w="12700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Rectangle 86"/>
          <p:cNvSpPr>
            <a:spLocks noChangeArrowheads="1"/>
          </p:cNvSpPr>
          <p:nvPr/>
        </p:nvSpPr>
        <p:spPr bwMode="auto">
          <a:xfrm>
            <a:off x="478206" y="5840806"/>
            <a:ext cx="192360" cy="21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£ 0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1394973" y="2710616"/>
            <a:ext cx="1309259" cy="3221044"/>
            <a:chOff x="2830379" y="3451225"/>
            <a:chExt cx="1309259" cy="2755900"/>
          </a:xfrm>
        </p:grpSpPr>
        <p:sp>
          <p:nvSpPr>
            <p:cNvPr id="108" name="Rectangle 107"/>
            <p:cNvSpPr/>
            <p:nvPr/>
          </p:nvSpPr>
          <p:spPr>
            <a:xfrm>
              <a:off x="2830379" y="3451225"/>
              <a:ext cx="1309259" cy="2755900"/>
            </a:xfrm>
            <a:prstGeom prst="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63"/>
            <p:cNvSpPr>
              <a:spLocks noChangeArrowheads="1"/>
            </p:cNvSpPr>
            <p:nvPr/>
          </p:nvSpPr>
          <p:spPr bwMode="auto">
            <a:xfrm>
              <a:off x="2845629" y="4293541"/>
              <a:ext cx="1287981" cy="121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Giving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Budget</a:t>
              </a: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lang="en-US" altLang="en-US" sz="4000" dirty="0"/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£ 446</a:t>
              </a:r>
              <a:r>
                <a:rPr lang="en-US" altLang="en-US" sz="2800" b="1" dirty="0" smtClean="0">
                  <a:latin typeface="Calibri" panose="020F0502020204030204" pitchFamily="34" charset="0"/>
                </a:rPr>
                <a:t>k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394345" y="1335308"/>
            <a:ext cx="1309259" cy="215834"/>
            <a:chOff x="2830379" y="2270306"/>
            <a:chExt cx="1309259" cy="184666"/>
          </a:xfrm>
        </p:grpSpPr>
        <p:sp>
          <p:nvSpPr>
            <p:cNvPr id="120" name="Rectangle 119"/>
            <p:cNvSpPr/>
            <p:nvPr/>
          </p:nvSpPr>
          <p:spPr>
            <a:xfrm>
              <a:off x="2830379" y="2333625"/>
              <a:ext cx="1309259" cy="8890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80"/>
            <p:cNvSpPr>
              <a:spLocks noChangeArrowheads="1"/>
            </p:cNvSpPr>
            <p:nvPr/>
          </p:nvSpPr>
          <p:spPr bwMode="auto">
            <a:xfrm>
              <a:off x="2901599" y="2270306"/>
              <a:ext cx="11760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Other Income - £ 12k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394973" y="2035298"/>
            <a:ext cx="1309259" cy="695788"/>
            <a:chOff x="2830379" y="2855912"/>
            <a:chExt cx="1309259" cy="595311"/>
          </a:xfrm>
        </p:grpSpPr>
        <p:sp>
          <p:nvSpPr>
            <p:cNvPr id="112" name="Rectangle 111"/>
            <p:cNvSpPr/>
            <p:nvPr/>
          </p:nvSpPr>
          <p:spPr>
            <a:xfrm>
              <a:off x="2830379" y="2855912"/>
              <a:ext cx="1309259" cy="595311"/>
            </a:xfrm>
            <a:prstGeom prst="rect">
              <a:avLst/>
            </a:prstGeom>
            <a:solidFill>
              <a:srgbClr val="3FF34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Rectangle 67"/>
            <p:cNvSpPr>
              <a:spLocks noChangeArrowheads="1"/>
            </p:cNvSpPr>
            <p:nvPr/>
          </p:nvSpPr>
          <p:spPr bwMode="auto">
            <a:xfrm>
              <a:off x="3084861" y="2902716"/>
              <a:ext cx="809517" cy="526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Gift Aid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£ 98k</a:t>
              </a: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394973" y="1513912"/>
            <a:ext cx="1309259" cy="531406"/>
            <a:chOff x="2830379" y="2409825"/>
            <a:chExt cx="1309259" cy="454668"/>
          </a:xfrm>
        </p:grpSpPr>
        <p:sp>
          <p:nvSpPr>
            <p:cNvPr id="116" name="Rectangle 115"/>
            <p:cNvSpPr/>
            <p:nvPr/>
          </p:nvSpPr>
          <p:spPr>
            <a:xfrm>
              <a:off x="2830379" y="2409825"/>
              <a:ext cx="1309259" cy="44608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Rectangle 71"/>
            <p:cNvSpPr>
              <a:spLocks noChangeArrowheads="1"/>
            </p:cNvSpPr>
            <p:nvPr/>
          </p:nvSpPr>
          <p:spPr bwMode="auto">
            <a:xfrm>
              <a:off x="2879645" y="2443163"/>
              <a:ext cx="1219950" cy="42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Rental</a:t>
              </a: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Income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£ 72k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860971" y="1725450"/>
            <a:ext cx="1322388" cy="215834"/>
            <a:chOff x="1425575" y="2590811"/>
            <a:chExt cx="1322388" cy="184666"/>
          </a:xfrm>
        </p:grpSpPr>
        <p:sp>
          <p:nvSpPr>
            <p:cNvPr id="119" name="Rectangle 118"/>
            <p:cNvSpPr/>
            <p:nvPr/>
          </p:nvSpPr>
          <p:spPr>
            <a:xfrm>
              <a:off x="1425575" y="2662237"/>
              <a:ext cx="1322388" cy="635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Rectangle 80"/>
            <p:cNvSpPr>
              <a:spLocks noChangeArrowheads="1"/>
            </p:cNvSpPr>
            <p:nvPr/>
          </p:nvSpPr>
          <p:spPr bwMode="auto">
            <a:xfrm>
              <a:off x="1513764" y="2590811"/>
              <a:ext cx="11760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Other Income - £ 9k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678140" y="4413293"/>
            <a:ext cx="1271672" cy="1510920"/>
            <a:chOff x="7071020" y="4908034"/>
            <a:chExt cx="1271672" cy="1261856"/>
          </a:xfrm>
        </p:grpSpPr>
        <p:sp>
          <p:nvSpPr>
            <p:cNvPr id="110" name="Rectangle 109"/>
            <p:cNvSpPr/>
            <p:nvPr/>
          </p:nvSpPr>
          <p:spPr>
            <a:xfrm>
              <a:off x="7071020" y="4908034"/>
              <a:ext cx="1271672" cy="1261856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Rectangle 65"/>
            <p:cNvSpPr>
              <a:spLocks noChangeArrowheads="1"/>
            </p:cNvSpPr>
            <p:nvPr/>
          </p:nvSpPr>
          <p:spPr bwMode="auto">
            <a:xfrm>
              <a:off x="7180158" y="4953269"/>
              <a:ext cx="1053172" cy="1184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Parish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Share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000" b="1" dirty="0" smtClean="0">
                  <a:latin typeface="Calibri" panose="020F0502020204030204" pitchFamily="34" charset="0"/>
                </a:rPr>
                <a:t>£ 210k</a:t>
              </a:r>
              <a:endParaRPr kumimoji="0" lang="en-US" altLang="en-US" sz="3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091660" y="3274733"/>
            <a:ext cx="1284289" cy="1187482"/>
            <a:chOff x="5656263" y="3916363"/>
            <a:chExt cx="1284289" cy="1016000"/>
          </a:xfrm>
        </p:grpSpPr>
        <p:sp>
          <p:nvSpPr>
            <p:cNvPr id="113" name="Rectangle 112"/>
            <p:cNvSpPr/>
            <p:nvPr/>
          </p:nvSpPr>
          <p:spPr>
            <a:xfrm>
              <a:off x="5656263" y="3916363"/>
              <a:ext cx="1284289" cy="1016000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Rectangle 65"/>
            <p:cNvSpPr>
              <a:spLocks noChangeArrowheads="1"/>
            </p:cNvSpPr>
            <p:nvPr/>
          </p:nvSpPr>
          <p:spPr bwMode="auto">
            <a:xfrm>
              <a:off x="5774484" y="3991004"/>
              <a:ext cx="1053173" cy="789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Staff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000" b="1" dirty="0" smtClean="0">
                  <a:latin typeface="Calibri" panose="020F0502020204030204" pitchFamily="34" charset="0"/>
                </a:rPr>
                <a:t>£ 160k</a:t>
              </a:r>
              <a:endParaRPr kumimoji="0" lang="en-US" altLang="en-US" sz="3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5678140" y="3070633"/>
            <a:ext cx="1265643" cy="1399003"/>
            <a:chOff x="7071020" y="3741737"/>
            <a:chExt cx="1265643" cy="1196976"/>
          </a:xfrm>
        </p:grpSpPr>
        <p:sp>
          <p:nvSpPr>
            <p:cNvPr id="114" name="Rectangle 113"/>
            <p:cNvSpPr/>
            <p:nvPr/>
          </p:nvSpPr>
          <p:spPr>
            <a:xfrm>
              <a:off x="7071020" y="3741737"/>
              <a:ext cx="1265643" cy="1196976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Rectangle 65"/>
            <p:cNvSpPr>
              <a:spLocks noChangeArrowheads="1"/>
            </p:cNvSpPr>
            <p:nvPr/>
          </p:nvSpPr>
          <p:spPr bwMode="auto">
            <a:xfrm>
              <a:off x="7180159" y="4002772"/>
              <a:ext cx="1053173" cy="789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Staff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000" b="1" dirty="0" smtClean="0">
                  <a:latin typeface="Calibri" panose="020F0502020204030204" pitchFamily="34" charset="0"/>
                </a:rPr>
                <a:t>£ 189k</a:t>
              </a:r>
              <a:endParaRPr kumimoji="0" lang="en-US" altLang="en-US" sz="3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091661" y="2599352"/>
            <a:ext cx="1284288" cy="715570"/>
            <a:chOff x="5656264" y="3338513"/>
            <a:chExt cx="1284288" cy="612236"/>
          </a:xfrm>
        </p:grpSpPr>
        <p:sp>
          <p:nvSpPr>
            <p:cNvPr id="117" name="Rectangle 116"/>
            <p:cNvSpPr/>
            <p:nvPr/>
          </p:nvSpPr>
          <p:spPr>
            <a:xfrm>
              <a:off x="5656264" y="3338513"/>
              <a:ext cx="1284288" cy="584406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5677501" y="3427529"/>
              <a:ext cx="124713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Mission Giving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 smtClean="0">
                  <a:latin typeface="Calibri" panose="020F0502020204030204" pitchFamily="34" charset="0"/>
                </a:rPr>
                <a:t>£ 94k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678140" y="2341449"/>
            <a:ext cx="1265643" cy="749889"/>
            <a:chOff x="7071020" y="3117850"/>
            <a:chExt cx="1265643" cy="641599"/>
          </a:xfrm>
        </p:grpSpPr>
        <p:sp>
          <p:nvSpPr>
            <p:cNvPr id="118" name="Rectangle 117"/>
            <p:cNvSpPr/>
            <p:nvPr/>
          </p:nvSpPr>
          <p:spPr>
            <a:xfrm>
              <a:off x="7071020" y="3117850"/>
              <a:ext cx="1265643" cy="623887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Rectangle 65"/>
            <p:cNvSpPr>
              <a:spLocks noChangeArrowheads="1"/>
            </p:cNvSpPr>
            <p:nvPr/>
          </p:nvSpPr>
          <p:spPr bwMode="auto">
            <a:xfrm>
              <a:off x="7083176" y="3236229"/>
              <a:ext cx="124713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Mission Giving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 smtClean="0">
                  <a:latin typeface="Calibri" panose="020F0502020204030204" pitchFamily="34" charset="0"/>
                </a:rPr>
                <a:t>£ 101k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091660" y="1804716"/>
            <a:ext cx="1284289" cy="798185"/>
            <a:chOff x="5656263" y="2743002"/>
            <a:chExt cx="1284289" cy="597900"/>
          </a:xfrm>
        </p:grpSpPr>
        <p:sp>
          <p:nvSpPr>
            <p:cNvPr id="121" name="Rectangle 120"/>
            <p:cNvSpPr/>
            <p:nvPr/>
          </p:nvSpPr>
          <p:spPr>
            <a:xfrm>
              <a:off x="5656263" y="2743002"/>
              <a:ext cx="1284289" cy="597900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Rectangle 71"/>
            <p:cNvSpPr>
              <a:spLocks noChangeArrowheads="1"/>
            </p:cNvSpPr>
            <p:nvPr/>
          </p:nvSpPr>
          <p:spPr bwMode="auto">
            <a:xfrm>
              <a:off x="5913144" y="2872859"/>
              <a:ext cx="775853" cy="421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Buildings</a:t>
              </a:r>
              <a:endPara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£ 95k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678140" y="1729153"/>
            <a:ext cx="1265643" cy="612294"/>
            <a:chOff x="7071020" y="2593977"/>
            <a:chExt cx="1265643" cy="523874"/>
          </a:xfrm>
        </p:grpSpPr>
        <p:sp>
          <p:nvSpPr>
            <p:cNvPr id="122" name="Rectangle 121"/>
            <p:cNvSpPr/>
            <p:nvPr/>
          </p:nvSpPr>
          <p:spPr>
            <a:xfrm>
              <a:off x="7071020" y="2593977"/>
              <a:ext cx="1265643" cy="523874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71"/>
            <p:cNvSpPr>
              <a:spLocks noChangeArrowheads="1"/>
            </p:cNvSpPr>
            <p:nvPr/>
          </p:nvSpPr>
          <p:spPr bwMode="auto">
            <a:xfrm>
              <a:off x="7318818" y="2636844"/>
              <a:ext cx="775854" cy="42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Buildings</a:t>
              </a:r>
              <a:endPara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£ 85k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091660" y="1686258"/>
            <a:ext cx="1284289" cy="215450"/>
            <a:chOff x="5656263" y="2557277"/>
            <a:chExt cx="1284289" cy="184337"/>
          </a:xfrm>
        </p:grpSpPr>
        <p:sp>
          <p:nvSpPr>
            <p:cNvPr id="125" name="Rectangle 124"/>
            <p:cNvSpPr/>
            <p:nvPr/>
          </p:nvSpPr>
          <p:spPr>
            <a:xfrm>
              <a:off x="5656263" y="2584452"/>
              <a:ext cx="1284289" cy="157162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Rectangle 79"/>
            <p:cNvSpPr>
              <a:spLocks noChangeArrowheads="1"/>
            </p:cNvSpPr>
            <p:nvPr/>
          </p:nvSpPr>
          <p:spPr bwMode="auto">
            <a:xfrm>
              <a:off x="5719981" y="2557277"/>
              <a:ext cx="1162178" cy="184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Support</a:t>
              </a:r>
              <a:r>
                <a:rPr kumimoji="0" lang="en-US" altLang="en-US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Costs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- £ 27k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678140" y="1513988"/>
            <a:ext cx="1265643" cy="215443"/>
            <a:chOff x="7071020" y="2409893"/>
            <a:chExt cx="1265643" cy="184332"/>
          </a:xfrm>
        </p:grpSpPr>
        <p:sp>
          <p:nvSpPr>
            <p:cNvPr id="126" name="Rectangle 125"/>
            <p:cNvSpPr/>
            <p:nvPr/>
          </p:nvSpPr>
          <p:spPr>
            <a:xfrm>
              <a:off x="7071020" y="2459040"/>
              <a:ext cx="1265643" cy="131760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Rectangle 79"/>
            <p:cNvSpPr>
              <a:spLocks noChangeArrowheads="1"/>
            </p:cNvSpPr>
            <p:nvPr/>
          </p:nvSpPr>
          <p:spPr bwMode="auto">
            <a:xfrm>
              <a:off x="7125656" y="2409893"/>
              <a:ext cx="1162178" cy="184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Support</a:t>
              </a:r>
              <a:r>
                <a:rPr kumimoji="0" lang="en-US" altLang="en-US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Costs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- £ 23k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678616" y="1314726"/>
            <a:ext cx="1265643" cy="258284"/>
            <a:chOff x="7071020" y="2238051"/>
            <a:chExt cx="1265643" cy="220989"/>
          </a:xfrm>
        </p:grpSpPr>
        <p:sp>
          <p:nvSpPr>
            <p:cNvPr id="128" name="Rectangle 127"/>
            <p:cNvSpPr/>
            <p:nvPr/>
          </p:nvSpPr>
          <p:spPr>
            <a:xfrm>
              <a:off x="7071020" y="2279650"/>
              <a:ext cx="1265643" cy="179390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Rectangle 79"/>
            <p:cNvSpPr>
              <a:spLocks noChangeArrowheads="1"/>
            </p:cNvSpPr>
            <p:nvPr/>
          </p:nvSpPr>
          <p:spPr bwMode="auto">
            <a:xfrm>
              <a:off x="7246684" y="2238051"/>
              <a:ext cx="920124" cy="21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Ministry - £ 30k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091660" y="1355453"/>
            <a:ext cx="1284289" cy="370225"/>
            <a:chOff x="5656263" y="2274244"/>
            <a:chExt cx="1284289" cy="316762"/>
          </a:xfrm>
        </p:grpSpPr>
        <p:sp>
          <p:nvSpPr>
            <p:cNvPr id="127" name="Rectangle 126"/>
            <p:cNvSpPr/>
            <p:nvPr/>
          </p:nvSpPr>
          <p:spPr>
            <a:xfrm>
              <a:off x="5656263" y="2279649"/>
              <a:ext cx="1284289" cy="311357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Rectangle 79"/>
            <p:cNvSpPr>
              <a:spLocks noChangeArrowheads="1"/>
            </p:cNvSpPr>
            <p:nvPr/>
          </p:nvSpPr>
          <p:spPr bwMode="auto">
            <a:xfrm>
              <a:off x="5774196" y="2274244"/>
              <a:ext cx="1053750" cy="263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Ministry - £ 50k</a:t>
              </a: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35670" y="2777962"/>
            <a:ext cx="4084836" cy="1377509"/>
            <a:chOff x="1414680" y="2789069"/>
            <a:chExt cx="4084836" cy="1377509"/>
          </a:xfrm>
        </p:grpSpPr>
        <p:sp>
          <p:nvSpPr>
            <p:cNvPr id="170" name="Rectangle 169"/>
            <p:cNvSpPr/>
            <p:nvPr/>
          </p:nvSpPr>
          <p:spPr>
            <a:xfrm>
              <a:off x="1414680" y="2789069"/>
              <a:ext cx="1239152" cy="30977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Rectangular Callout 2"/>
            <p:cNvSpPr/>
            <p:nvPr/>
          </p:nvSpPr>
          <p:spPr>
            <a:xfrm>
              <a:off x="4334821" y="3028580"/>
              <a:ext cx="1164695" cy="1137998"/>
            </a:xfrm>
            <a:prstGeom prst="wedgeRectCallout">
              <a:avLst>
                <a:gd name="adj1" fmla="val -212163"/>
                <a:gd name="adj2" fmla="val -51405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400" b="1" dirty="0" smtClean="0">
                  <a:solidFill>
                    <a:schemeClr val="bg1"/>
                  </a:solidFill>
                </a:rPr>
                <a:t>£ 46k</a:t>
              </a:r>
            </a:p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Giving</a:t>
              </a:r>
            </a:p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Shortfall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42225" y="1836802"/>
            <a:ext cx="4089190" cy="522401"/>
            <a:chOff x="1442225" y="2005250"/>
            <a:chExt cx="4089190" cy="522401"/>
          </a:xfrm>
        </p:grpSpPr>
        <p:sp>
          <p:nvSpPr>
            <p:cNvPr id="98" name="Rectangle 97"/>
            <p:cNvSpPr/>
            <p:nvPr/>
          </p:nvSpPr>
          <p:spPr>
            <a:xfrm>
              <a:off x="1442225" y="2242785"/>
              <a:ext cx="1239152" cy="6671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Rectangular Callout 1"/>
            <p:cNvSpPr/>
            <p:nvPr/>
          </p:nvSpPr>
          <p:spPr>
            <a:xfrm>
              <a:off x="4348130" y="2005250"/>
              <a:ext cx="1183285" cy="522401"/>
            </a:xfrm>
            <a:prstGeom prst="wedgeRectCallout">
              <a:avLst>
                <a:gd name="adj1" fmla="val -200546"/>
                <a:gd name="adj2" fmla="val 1611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£ 13k</a:t>
              </a:r>
            </a:p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Shortfall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2009213" y="6309073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Income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06" name="Rectangle 19"/>
          <p:cNvSpPr>
            <a:spLocks noChangeArrowheads="1"/>
          </p:cNvSpPr>
          <p:nvPr/>
        </p:nvSpPr>
        <p:spPr bwMode="auto">
          <a:xfrm>
            <a:off x="6213402" y="6308085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Expenditure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944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9" grpId="0"/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1214409" y="1860257"/>
            <a:ext cx="7245648" cy="3309938"/>
          </a:xfrm>
          <a:custGeom>
            <a:avLst/>
            <a:gdLst>
              <a:gd name="T0" fmla="*/ 0 w 4245"/>
              <a:gd name="T1" fmla="*/ 2075 h 2085"/>
              <a:gd name="T2" fmla="*/ 4245 w 4245"/>
              <a:gd name="T3" fmla="*/ 2075 h 2085"/>
              <a:gd name="T4" fmla="*/ 4245 w 4245"/>
              <a:gd name="T5" fmla="*/ 2085 h 2085"/>
              <a:gd name="T6" fmla="*/ 0 w 4245"/>
              <a:gd name="T7" fmla="*/ 2085 h 2085"/>
              <a:gd name="T8" fmla="*/ 0 w 4245"/>
              <a:gd name="T9" fmla="*/ 2075 h 2085"/>
              <a:gd name="T10" fmla="*/ 0 w 4245"/>
              <a:gd name="T11" fmla="*/ 1661 h 2085"/>
              <a:gd name="T12" fmla="*/ 4245 w 4245"/>
              <a:gd name="T13" fmla="*/ 1661 h 2085"/>
              <a:gd name="T14" fmla="*/ 4245 w 4245"/>
              <a:gd name="T15" fmla="*/ 1671 h 2085"/>
              <a:gd name="T16" fmla="*/ 0 w 4245"/>
              <a:gd name="T17" fmla="*/ 1671 h 2085"/>
              <a:gd name="T18" fmla="*/ 0 w 4245"/>
              <a:gd name="T19" fmla="*/ 1661 h 2085"/>
              <a:gd name="T20" fmla="*/ 0 w 4245"/>
              <a:gd name="T21" fmla="*/ 1245 h 2085"/>
              <a:gd name="T22" fmla="*/ 4245 w 4245"/>
              <a:gd name="T23" fmla="*/ 1245 h 2085"/>
              <a:gd name="T24" fmla="*/ 4245 w 4245"/>
              <a:gd name="T25" fmla="*/ 1255 h 2085"/>
              <a:gd name="T26" fmla="*/ 0 w 4245"/>
              <a:gd name="T27" fmla="*/ 1255 h 2085"/>
              <a:gd name="T28" fmla="*/ 0 w 4245"/>
              <a:gd name="T29" fmla="*/ 1245 h 2085"/>
              <a:gd name="T30" fmla="*/ 0 w 4245"/>
              <a:gd name="T31" fmla="*/ 830 h 2085"/>
              <a:gd name="T32" fmla="*/ 4245 w 4245"/>
              <a:gd name="T33" fmla="*/ 830 h 2085"/>
              <a:gd name="T34" fmla="*/ 4245 w 4245"/>
              <a:gd name="T35" fmla="*/ 840 h 2085"/>
              <a:gd name="T36" fmla="*/ 0 w 4245"/>
              <a:gd name="T37" fmla="*/ 840 h 2085"/>
              <a:gd name="T38" fmla="*/ 0 w 4245"/>
              <a:gd name="T39" fmla="*/ 830 h 2085"/>
              <a:gd name="T40" fmla="*/ 0 w 4245"/>
              <a:gd name="T41" fmla="*/ 414 h 2085"/>
              <a:gd name="T42" fmla="*/ 4245 w 4245"/>
              <a:gd name="T43" fmla="*/ 414 h 2085"/>
              <a:gd name="T44" fmla="*/ 4245 w 4245"/>
              <a:gd name="T45" fmla="*/ 424 h 2085"/>
              <a:gd name="T46" fmla="*/ 0 w 4245"/>
              <a:gd name="T47" fmla="*/ 424 h 2085"/>
              <a:gd name="T48" fmla="*/ 0 w 4245"/>
              <a:gd name="T49" fmla="*/ 414 h 2085"/>
              <a:gd name="T50" fmla="*/ 0 w 4245"/>
              <a:gd name="T51" fmla="*/ 0 h 2085"/>
              <a:gd name="T52" fmla="*/ 4245 w 4245"/>
              <a:gd name="T53" fmla="*/ 0 h 2085"/>
              <a:gd name="T54" fmla="*/ 4245 w 4245"/>
              <a:gd name="T55" fmla="*/ 9 h 2085"/>
              <a:gd name="T56" fmla="*/ 0 w 4245"/>
              <a:gd name="T57" fmla="*/ 9 h 2085"/>
              <a:gd name="T58" fmla="*/ 0 w 4245"/>
              <a:gd name="T59" fmla="*/ 0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245" h="2085">
                <a:moveTo>
                  <a:pt x="0" y="2075"/>
                </a:moveTo>
                <a:lnTo>
                  <a:pt x="4245" y="2075"/>
                </a:lnTo>
                <a:lnTo>
                  <a:pt x="4245" y="2085"/>
                </a:lnTo>
                <a:lnTo>
                  <a:pt x="0" y="2085"/>
                </a:lnTo>
                <a:lnTo>
                  <a:pt x="0" y="2075"/>
                </a:lnTo>
                <a:close/>
                <a:moveTo>
                  <a:pt x="0" y="1661"/>
                </a:moveTo>
                <a:lnTo>
                  <a:pt x="4245" y="1661"/>
                </a:lnTo>
                <a:lnTo>
                  <a:pt x="4245" y="1671"/>
                </a:lnTo>
                <a:lnTo>
                  <a:pt x="0" y="1671"/>
                </a:lnTo>
                <a:lnTo>
                  <a:pt x="0" y="1661"/>
                </a:lnTo>
                <a:close/>
                <a:moveTo>
                  <a:pt x="0" y="1245"/>
                </a:moveTo>
                <a:lnTo>
                  <a:pt x="4245" y="1245"/>
                </a:lnTo>
                <a:lnTo>
                  <a:pt x="4245" y="1255"/>
                </a:lnTo>
                <a:lnTo>
                  <a:pt x="0" y="1255"/>
                </a:lnTo>
                <a:lnTo>
                  <a:pt x="0" y="1245"/>
                </a:lnTo>
                <a:close/>
                <a:moveTo>
                  <a:pt x="0" y="830"/>
                </a:moveTo>
                <a:lnTo>
                  <a:pt x="4245" y="830"/>
                </a:lnTo>
                <a:lnTo>
                  <a:pt x="4245" y="840"/>
                </a:lnTo>
                <a:lnTo>
                  <a:pt x="0" y="840"/>
                </a:lnTo>
                <a:lnTo>
                  <a:pt x="0" y="830"/>
                </a:lnTo>
                <a:close/>
                <a:moveTo>
                  <a:pt x="0" y="414"/>
                </a:moveTo>
                <a:lnTo>
                  <a:pt x="4245" y="414"/>
                </a:lnTo>
                <a:lnTo>
                  <a:pt x="4245" y="424"/>
                </a:lnTo>
                <a:lnTo>
                  <a:pt x="0" y="424"/>
                </a:lnTo>
                <a:lnTo>
                  <a:pt x="0" y="414"/>
                </a:lnTo>
                <a:close/>
                <a:moveTo>
                  <a:pt x="0" y="0"/>
                </a:moveTo>
                <a:lnTo>
                  <a:pt x="4245" y="0"/>
                </a:lnTo>
                <a:lnTo>
                  <a:pt x="4245" y="9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 w="3175" cap="flat">
            <a:solidFill>
              <a:srgbClr val="D9D9D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458788" y="1241946"/>
            <a:ext cx="8262937" cy="5311254"/>
          </a:xfrm>
          <a:prstGeom prst="rect">
            <a:avLst/>
          </a:prstGeom>
          <a:noFill/>
          <a:ln w="15875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273888" y="1718275"/>
            <a:ext cx="8275637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 flipV="1">
            <a:off x="1222078" y="5838826"/>
            <a:ext cx="7245648" cy="18000"/>
          </a:xfrm>
          <a:prstGeom prst="rect">
            <a:avLst/>
          </a:prstGeom>
          <a:solidFill>
            <a:srgbClr val="D9D9D9"/>
          </a:solidFill>
          <a:ln w="3175" cap="flat">
            <a:solidFill>
              <a:srgbClr val="D9D9D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09600" y="5694363"/>
            <a:ext cx="908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£</a:t>
            </a:r>
            <a:r>
              <a:rPr kumimoji="0" lang="en-US" altLang="en-US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0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9600" y="5098297"/>
            <a:ext cx="4526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£ 5k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609600" y="4439485"/>
            <a:ext cx="5145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£ 10k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609600" y="3782260"/>
            <a:ext cx="4552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£15k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09600" y="3120272"/>
            <a:ext cx="5145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£ 20k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09600" y="2461460"/>
            <a:ext cx="5145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</a:t>
            </a:r>
            <a:r>
              <a:rPr kumimoji="0" lang="en-US" altLang="en-US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25k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09600" y="1804235"/>
            <a:ext cx="4616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£30k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450586" y="5946775"/>
            <a:ext cx="6315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ACTUAL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646403" y="5946775"/>
            <a:ext cx="6652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BUDGET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241980" y="5946775"/>
            <a:ext cx="6315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ACTUAL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489955" y="5946775"/>
            <a:ext cx="6652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BUDGET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6112873" y="5946775"/>
            <a:ext cx="6315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ACTUAL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322259" y="5946775"/>
            <a:ext cx="6652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BUDGET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898885" y="5946775"/>
            <a:ext cx="6315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ACTUAL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160690" y="5946775"/>
            <a:ext cx="66524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BUDGET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2512087" y="1377058"/>
            <a:ext cx="15883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Legacies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6233037" y="1358047"/>
            <a:ext cx="1534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Coffee Shop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441650" y="5168137"/>
            <a:ext cx="557385" cy="653225"/>
            <a:chOff x="5656261" y="2743002"/>
            <a:chExt cx="1284289" cy="597901"/>
          </a:xfrm>
          <a:solidFill>
            <a:srgbClr val="006600"/>
          </a:solidFill>
        </p:grpSpPr>
        <p:sp>
          <p:nvSpPr>
            <p:cNvPr id="44" name="Rectangle 43"/>
            <p:cNvSpPr/>
            <p:nvPr/>
          </p:nvSpPr>
          <p:spPr>
            <a:xfrm>
              <a:off x="5656261" y="2743002"/>
              <a:ext cx="1284289" cy="597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5670065" y="2909918"/>
              <a:ext cx="1260464" cy="25353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latin typeface="Calibri" panose="020F0502020204030204" pitchFamily="34" charset="0"/>
                </a:rPr>
                <a:t>£ </a:t>
              </a:r>
              <a:r>
                <a:rPr lang="en-US" altLang="en-US" b="1" dirty="0">
                  <a:latin typeface="Calibri" panose="020F0502020204030204" pitchFamily="34" charset="0"/>
                </a:rPr>
                <a:t>5</a:t>
              </a:r>
              <a:r>
                <a:rPr lang="en-US" altLang="en-US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07335" y="4009201"/>
            <a:ext cx="600866" cy="1812161"/>
            <a:chOff x="3523557" y="3626501"/>
            <a:chExt cx="1380860" cy="597900"/>
          </a:xfrm>
          <a:solidFill>
            <a:srgbClr val="7030A0"/>
          </a:solidFill>
        </p:grpSpPr>
        <p:sp>
          <p:nvSpPr>
            <p:cNvPr id="47" name="Rectangle 46"/>
            <p:cNvSpPr/>
            <p:nvPr/>
          </p:nvSpPr>
          <p:spPr>
            <a:xfrm>
              <a:off x="3544739" y="3626501"/>
              <a:ext cx="1284289" cy="5979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71"/>
            <p:cNvSpPr>
              <a:spLocks noChangeArrowheads="1"/>
            </p:cNvSpPr>
            <p:nvPr/>
          </p:nvSpPr>
          <p:spPr bwMode="auto">
            <a:xfrm>
              <a:off x="3523557" y="3668769"/>
              <a:ext cx="1380860" cy="42649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50%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Lay</a:t>
              </a: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Pastor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Salary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</a:t>
              </a:r>
              <a:r>
                <a:rPr lang="en-US" altLang="en-US" sz="16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14</a:t>
              </a: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k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52" name="Up-Down Arrow 51"/>
          <p:cNvSpPr/>
          <p:nvPr/>
        </p:nvSpPr>
        <p:spPr>
          <a:xfrm>
            <a:off x="2502395" y="4026666"/>
            <a:ext cx="399343" cy="1092386"/>
          </a:xfrm>
          <a:prstGeom prst="upDownArrow">
            <a:avLst>
              <a:gd name="adj1" fmla="val 38545"/>
              <a:gd name="adj2" fmla="val 4319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Connector 52"/>
          <p:cNvCxnSpPr/>
          <p:nvPr/>
        </p:nvCxnSpPr>
        <p:spPr>
          <a:xfrm>
            <a:off x="2373707" y="4000499"/>
            <a:ext cx="1811506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03209" y="4199697"/>
            <a:ext cx="970498" cy="8309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Fund Reduction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£ 9k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062955" y="4833230"/>
            <a:ext cx="557385" cy="988132"/>
            <a:chOff x="5656261" y="2743002"/>
            <a:chExt cx="1284289" cy="597901"/>
          </a:xfrm>
          <a:solidFill>
            <a:srgbClr val="006600"/>
          </a:solidFill>
        </p:grpSpPr>
        <p:sp>
          <p:nvSpPr>
            <p:cNvPr id="59" name="Rectangle 58"/>
            <p:cNvSpPr/>
            <p:nvPr/>
          </p:nvSpPr>
          <p:spPr>
            <a:xfrm>
              <a:off x="5656261" y="2743002"/>
              <a:ext cx="1284289" cy="597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71"/>
            <p:cNvSpPr>
              <a:spLocks noChangeArrowheads="1"/>
            </p:cNvSpPr>
            <p:nvPr/>
          </p:nvSpPr>
          <p:spPr bwMode="auto">
            <a:xfrm>
              <a:off x="5670065" y="2909918"/>
              <a:ext cx="1260464" cy="1676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latin typeface="Calibri" panose="020F0502020204030204" pitchFamily="34" charset="0"/>
                </a:rPr>
                <a:t>£ </a:t>
              </a:r>
              <a:r>
                <a:rPr lang="en-US" altLang="en-US" b="1" dirty="0" smtClean="0">
                  <a:latin typeface="Calibri" panose="020F0502020204030204" pitchFamily="34" charset="0"/>
                </a:rPr>
                <a:t>7</a:t>
              </a:r>
              <a:r>
                <a:rPr lang="en-US" altLang="en-US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837519" y="2407263"/>
            <a:ext cx="600866" cy="3414099"/>
            <a:chOff x="3469091" y="3626501"/>
            <a:chExt cx="1380862" cy="597900"/>
          </a:xfrm>
          <a:solidFill>
            <a:srgbClr val="800000"/>
          </a:solidFill>
        </p:grpSpPr>
        <p:sp>
          <p:nvSpPr>
            <p:cNvPr id="65" name="Rectangle 64"/>
            <p:cNvSpPr/>
            <p:nvPr/>
          </p:nvSpPr>
          <p:spPr>
            <a:xfrm>
              <a:off x="3544740" y="3626501"/>
              <a:ext cx="1284289" cy="5979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3469091" y="3935231"/>
              <a:ext cx="1380862" cy="539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latin typeface="Calibri" panose="020F0502020204030204" pitchFamily="34" charset="0"/>
                </a:rPr>
                <a:t>£ </a:t>
              </a:r>
              <a:r>
                <a:rPr lang="en-US" altLang="en-US" b="1" dirty="0" smtClean="0">
                  <a:latin typeface="Calibri" panose="020F0502020204030204" pitchFamily="34" charset="0"/>
                </a:rPr>
                <a:t>26</a:t>
              </a:r>
              <a:r>
                <a:rPr lang="en-US" altLang="en-US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sp>
        <p:nvSpPr>
          <p:cNvPr id="67" name="Up-Down Arrow 66"/>
          <p:cNvSpPr/>
          <p:nvPr/>
        </p:nvSpPr>
        <p:spPr>
          <a:xfrm>
            <a:off x="6211137" y="2417763"/>
            <a:ext cx="399343" cy="2363070"/>
          </a:xfrm>
          <a:prstGeom prst="upDownArrow">
            <a:avLst>
              <a:gd name="adj1" fmla="val 38545"/>
              <a:gd name="adj2" fmla="val 4319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Connector 67"/>
          <p:cNvCxnSpPr/>
          <p:nvPr/>
        </p:nvCxnSpPr>
        <p:spPr>
          <a:xfrm>
            <a:off x="6062955" y="2400300"/>
            <a:ext cx="1737279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67958" y="2596267"/>
            <a:ext cx="970498" cy="8309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Fund Reduction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£ 18k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425975" y="3570869"/>
            <a:ext cx="557385" cy="2250493"/>
            <a:chOff x="5656261" y="2743002"/>
            <a:chExt cx="1284289" cy="597901"/>
          </a:xfrm>
          <a:solidFill>
            <a:srgbClr val="006600"/>
          </a:solidFill>
        </p:grpSpPr>
        <p:sp>
          <p:nvSpPr>
            <p:cNvPr id="71" name="Rectangle 70"/>
            <p:cNvSpPr/>
            <p:nvPr/>
          </p:nvSpPr>
          <p:spPr>
            <a:xfrm>
              <a:off x="5656261" y="2743002"/>
              <a:ext cx="1284289" cy="597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5670065" y="2909918"/>
              <a:ext cx="1260464" cy="735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latin typeface="Calibri" panose="020F0502020204030204" pitchFamily="34" charset="0"/>
                </a:rPr>
                <a:t>£ 1</a:t>
              </a:r>
              <a:r>
                <a:rPr lang="en-US" altLang="en-US" b="1" dirty="0" smtClean="0">
                  <a:latin typeface="Calibri" panose="020F0502020204030204" pitchFamily="34" charset="0"/>
                </a:rPr>
                <a:t>7</a:t>
              </a:r>
              <a:r>
                <a:rPr lang="en-US" altLang="en-US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249700" y="3570869"/>
            <a:ext cx="557385" cy="2250493"/>
            <a:chOff x="5656261" y="2743002"/>
            <a:chExt cx="1284289" cy="597901"/>
          </a:xfrm>
          <a:solidFill>
            <a:srgbClr val="006600"/>
          </a:solidFill>
        </p:grpSpPr>
        <p:sp>
          <p:nvSpPr>
            <p:cNvPr id="74" name="Rectangle 73"/>
            <p:cNvSpPr/>
            <p:nvPr/>
          </p:nvSpPr>
          <p:spPr>
            <a:xfrm>
              <a:off x="5656261" y="2743002"/>
              <a:ext cx="1284289" cy="597901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670065" y="2907604"/>
              <a:ext cx="1260464" cy="735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latin typeface="Calibri" panose="020F0502020204030204" pitchFamily="34" charset="0"/>
                </a:rPr>
                <a:t>£ 1</a:t>
              </a:r>
              <a:r>
                <a:rPr lang="en-US" altLang="en-US" b="1" dirty="0" smtClean="0">
                  <a:latin typeface="Calibri" panose="020F0502020204030204" pitchFamily="34" charset="0"/>
                </a:rPr>
                <a:t>7</a:t>
              </a:r>
              <a:r>
                <a:rPr lang="en-US" altLang="en-US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sp>
        <p:nvSpPr>
          <p:cNvPr id="40" name="Rectangle 98"/>
          <p:cNvSpPr>
            <a:spLocks noChangeArrowheads="1"/>
          </p:cNvSpPr>
          <p:nvPr/>
        </p:nvSpPr>
        <p:spPr bwMode="auto">
          <a:xfrm>
            <a:off x="0" y="464979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sng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Legacy</a:t>
            </a:r>
            <a:r>
              <a:rPr kumimoji="0" lang="en-US" altLang="en-US" sz="3500" b="1" i="0" u="sng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Fund Income and Expenditure 2017</a:t>
            </a:r>
            <a:endParaRPr kumimoji="0" lang="en-US" altLang="en-US" sz="3500" b="1" i="0" u="sng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5085806" y="1377058"/>
            <a:ext cx="0" cy="4975046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554336" y="3451328"/>
            <a:ext cx="600866" cy="2369472"/>
            <a:chOff x="3497363" y="3626501"/>
            <a:chExt cx="1380860" cy="597900"/>
          </a:xfrm>
          <a:solidFill>
            <a:srgbClr val="7030A0"/>
          </a:solidFill>
        </p:grpSpPr>
        <p:sp>
          <p:nvSpPr>
            <p:cNvPr id="50" name="Rectangle 49"/>
            <p:cNvSpPr/>
            <p:nvPr/>
          </p:nvSpPr>
          <p:spPr>
            <a:xfrm>
              <a:off x="3544739" y="3626501"/>
              <a:ext cx="1284289" cy="5979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71"/>
            <p:cNvSpPr>
              <a:spLocks noChangeArrowheads="1"/>
            </p:cNvSpPr>
            <p:nvPr/>
          </p:nvSpPr>
          <p:spPr bwMode="auto">
            <a:xfrm>
              <a:off x="3497363" y="3750198"/>
              <a:ext cx="1380860" cy="3261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50%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Lay</a:t>
              </a: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Pastor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Salary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</a:t>
              </a:r>
              <a:r>
                <a:rPr lang="en-US" altLang="en-US" sz="16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18</a:t>
              </a:r>
              <a:r>
                <a:rPr lang="en-US" altLang="en-US" sz="1600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k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83" name="Rectangle 25"/>
          <p:cNvSpPr>
            <a:spLocks noChangeArrowheads="1"/>
          </p:cNvSpPr>
          <p:nvPr/>
        </p:nvSpPr>
        <p:spPr bwMode="auto">
          <a:xfrm>
            <a:off x="1871930" y="5579048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b="1" dirty="0" smtClean="0">
                <a:latin typeface="Calibri" panose="020F0502020204030204" pitchFamily="34" charset="0"/>
              </a:rPr>
              <a:t>£ 0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1636234" y="6236881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Income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385984" y="6235893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Expenditure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5223703" y="6242813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Income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6973453" y="6241825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Expenditure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10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4" grpId="0"/>
      <p:bldP spid="35" grpId="0"/>
      <p:bldP spid="37" grpId="0"/>
      <p:bldP spid="38" grpId="0"/>
      <p:bldP spid="52" grpId="0" animBg="1"/>
      <p:bldP spid="54" grpId="0" animBg="1"/>
      <p:bldP spid="67" grpId="0" animBg="1"/>
      <p:bldP spid="69" grpId="0" animBg="1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315113" y="1773393"/>
            <a:ext cx="7158962" cy="3485569"/>
          </a:xfrm>
          <a:custGeom>
            <a:avLst/>
            <a:gdLst>
              <a:gd name="T0" fmla="*/ 0 w 4252"/>
              <a:gd name="T1" fmla="*/ 1684 h 1694"/>
              <a:gd name="T2" fmla="*/ 4252 w 4252"/>
              <a:gd name="T3" fmla="*/ 1684 h 1694"/>
              <a:gd name="T4" fmla="*/ 4252 w 4252"/>
              <a:gd name="T5" fmla="*/ 1694 h 1694"/>
              <a:gd name="T6" fmla="*/ 0 w 4252"/>
              <a:gd name="T7" fmla="*/ 1694 h 1694"/>
              <a:gd name="T8" fmla="*/ 0 w 4252"/>
              <a:gd name="T9" fmla="*/ 1684 h 1694"/>
              <a:gd name="T10" fmla="*/ 0 w 4252"/>
              <a:gd name="T11" fmla="*/ 1473 h 1694"/>
              <a:gd name="T12" fmla="*/ 4252 w 4252"/>
              <a:gd name="T13" fmla="*/ 1473 h 1694"/>
              <a:gd name="T14" fmla="*/ 4252 w 4252"/>
              <a:gd name="T15" fmla="*/ 1484 h 1694"/>
              <a:gd name="T16" fmla="*/ 0 w 4252"/>
              <a:gd name="T17" fmla="*/ 1484 h 1694"/>
              <a:gd name="T18" fmla="*/ 0 w 4252"/>
              <a:gd name="T19" fmla="*/ 1473 h 1694"/>
              <a:gd name="T20" fmla="*/ 0 w 4252"/>
              <a:gd name="T21" fmla="*/ 1263 h 1694"/>
              <a:gd name="T22" fmla="*/ 4252 w 4252"/>
              <a:gd name="T23" fmla="*/ 1263 h 1694"/>
              <a:gd name="T24" fmla="*/ 4252 w 4252"/>
              <a:gd name="T25" fmla="*/ 1273 h 1694"/>
              <a:gd name="T26" fmla="*/ 0 w 4252"/>
              <a:gd name="T27" fmla="*/ 1273 h 1694"/>
              <a:gd name="T28" fmla="*/ 0 w 4252"/>
              <a:gd name="T29" fmla="*/ 1263 h 1694"/>
              <a:gd name="T30" fmla="*/ 0 w 4252"/>
              <a:gd name="T31" fmla="*/ 1052 h 1694"/>
              <a:gd name="T32" fmla="*/ 4252 w 4252"/>
              <a:gd name="T33" fmla="*/ 1052 h 1694"/>
              <a:gd name="T34" fmla="*/ 4252 w 4252"/>
              <a:gd name="T35" fmla="*/ 1063 h 1694"/>
              <a:gd name="T36" fmla="*/ 0 w 4252"/>
              <a:gd name="T37" fmla="*/ 1063 h 1694"/>
              <a:gd name="T38" fmla="*/ 0 w 4252"/>
              <a:gd name="T39" fmla="*/ 1052 h 1694"/>
              <a:gd name="T40" fmla="*/ 0 w 4252"/>
              <a:gd name="T41" fmla="*/ 842 h 1694"/>
              <a:gd name="T42" fmla="*/ 4252 w 4252"/>
              <a:gd name="T43" fmla="*/ 842 h 1694"/>
              <a:gd name="T44" fmla="*/ 4252 w 4252"/>
              <a:gd name="T45" fmla="*/ 852 h 1694"/>
              <a:gd name="T46" fmla="*/ 0 w 4252"/>
              <a:gd name="T47" fmla="*/ 852 h 1694"/>
              <a:gd name="T48" fmla="*/ 0 w 4252"/>
              <a:gd name="T49" fmla="*/ 842 h 1694"/>
              <a:gd name="T50" fmla="*/ 0 w 4252"/>
              <a:gd name="T51" fmla="*/ 631 h 1694"/>
              <a:gd name="T52" fmla="*/ 4252 w 4252"/>
              <a:gd name="T53" fmla="*/ 631 h 1694"/>
              <a:gd name="T54" fmla="*/ 4252 w 4252"/>
              <a:gd name="T55" fmla="*/ 642 h 1694"/>
              <a:gd name="T56" fmla="*/ 0 w 4252"/>
              <a:gd name="T57" fmla="*/ 642 h 1694"/>
              <a:gd name="T58" fmla="*/ 0 w 4252"/>
              <a:gd name="T59" fmla="*/ 631 h 1694"/>
              <a:gd name="T60" fmla="*/ 0 w 4252"/>
              <a:gd name="T61" fmla="*/ 421 h 1694"/>
              <a:gd name="T62" fmla="*/ 4252 w 4252"/>
              <a:gd name="T63" fmla="*/ 421 h 1694"/>
              <a:gd name="T64" fmla="*/ 4252 w 4252"/>
              <a:gd name="T65" fmla="*/ 431 h 1694"/>
              <a:gd name="T66" fmla="*/ 0 w 4252"/>
              <a:gd name="T67" fmla="*/ 431 h 1694"/>
              <a:gd name="T68" fmla="*/ 0 w 4252"/>
              <a:gd name="T69" fmla="*/ 421 h 1694"/>
              <a:gd name="T70" fmla="*/ 0 w 4252"/>
              <a:gd name="T71" fmla="*/ 210 h 1694"/>
              <a:gd name="T72" fmla="*/ 4252 w 4252"/>
              <a:gd name="T73" fmla="*/ 210 h 1694"/>
              <a:gd name="T74" fmla="*/ 4252 w 4252"/>
              <a:gd name="T75" fmla="*/ 221 h 1694"/>
              <a:gd name="T76" fmla="*/ 0 w 4252"/>
              <a:gd name="T77" fmla="*/ 221 h 1694"/>
              <a:gd name="T78" fmla="*/ 0 w 4252"/>
              <a:gd name="T79" fmla="*/ 210 h 1694"/>
              <a:gd name="T80" fmla="*/ 0 w 4252"/>
              <a:gd name="T81" fmla="*/ 0 h 1694"/>
              <a:gd name="T82" fmla="*/ 4252 w 4252"/>
              <a:gd name="T83" fmla="*/ 0 h 1694"/>
              <a:gd name="T84" fmla="*/ 4252 w 4252"/>
              <a:gd name="T85" fmla="*/ 10 h 1694"/>
              <a:gd name="T86" fmla="*/ 0 w 4252"/>
              <a:gd name="T87" fmla="*/ 10 h 1694"/>
              <a:gd name="T88" fmla="*/ 0 w 4252"/>
              <a:gd name="T89" fmla="*/ 0 h 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52" h="1694">
                <a:moveTo>
                  <a:pt x="0" y="1684"/>
                </a:moveTo>
                <a:lnTo>
                  <a:pt x="4252" y="1684"/>
                </a:lnTo>
                <a:lnTo>
                  <a:pt x="4252" y="1694"/>
                </a:lnTo>
                <a:lnTo>
                  <a:pt x="0" y="1694"/>
                </a:lnTo>
                <a:lnTo>
                  <a:pt x="0" y="1684"/>
                </a:lnTo>
                <a:close/>
                <a:moveTo>
                  <a:pt x="0" y="1473"/>
                </a:moveTo>
                <a:lnTo>
                  <a:pt x="4252" y="1473"/>
                </a:lnTo>
                <a:lnTo>
                  <a:pt x="4252" y="1484"/>
                </a:lnTo>
                <a:lnTo>
                  <a:pt x="0" y="1484"/>
                </a:lnTo>
                <a:lnTo>
                  <a:pt x="0" y="1473"/>
                </a:lnTo>
                <a:close/>
                <a:moveTo>
                  <a:pt x="0" y="1263"/>
                </a:moveTo>
                <a:lnTo>
                  <a:pt x="4252" y="1263"/>
                </a:lnTo>
                <a:lnTo>
                  <a:pt x="4252" y="1273"/>
                </a:lnTo>
                <a:lnTo>
                  <a:pt x="0" y="1273"/>
                </a:lnTo>
                <a:lnTo>
                  <a:pt x="0" y="1263"/>
                </a:lnTo>
                <a:close/>
                <a:moveTo>
                  <a:pt x="0" y="1052"/>
                </a:moveTo>
                <a:lnTo>
                  <a:pt x="4252" y="1052"/>
                </a:lnTo>
                <a:lnTo>
                  <a:pt x="4252" y="1063"/>
                </a:lnTo>
                <a:lnTo>
                  <a:pt x="0" y="1063"/>
                </a:lnTo>
                <a:lnTo>
                  <a:pt x="0" y="1052"/>
                </a:lnTo>
                <a:close/>
                <a:moveTo>
                  <a:pt x="0" y="842"/>
                </a:moveTo>
                <a:lnTo>
                  <a:pt x="4252" y="842"/>
                </a:lnTo>
                <a:lnTo>
                  <a:pt x="4252" y="852"/>
                </a:lnTo>
                <a:lnTo>
                  <a:pt x="0" y="852"/>
                </a:lnTo>
                <a:lnTo>
                  <a:pt x="0" y="842"/>
                </a:lnTo>
                <a:close/>
                <a:moveTo>
                  <a:pt x="0" y="631"/>
                </a:moveTo>
                <a:lnTo>
                  <a:pt x="4252" y="631"/>
                </a:lnTo>
                <a:lnTo>
                  <a:pt x="4252" y="642"/>
                </a:lnTo>
                <a:lnTo>
                  <a:pt x="0" y="642"/>
                </a:lnTo>
                <a:lnTo>
                  <a:pt x="0" y="631"/>
                </a:lnTo>
                <a:close/>
                <a:moveTo>
                  <a:pt x="0" y="421"/>
                </a:moveTo>
                <a:lnTo>
                  <a:pt x="4252" y="421"/>
                </a:lnTo>
                <a:lnTo>
                  <a:pt x="4252" y="431"/>
                </a:lnTo>
                <a:lnTo>
                  <a:pt x="0" y="431"/>
                </a:lnTo>
                <a:lnTo>
                  <a:pt x="0" y="421"/>
                </a:lnTo>
                <a:close/>
                <a:moveTo>
                  <a:pt x="0" y="210"/>
                </a:moveTo>
                <a:lnTo>
                  <a:pt x="4252" y="210"/>
                </a:lnTo>
                <a:lnTo>
                  <a:pt x="4252" y="221"/>
                </a:lnTo>
                <a:lnTo>
                  <a:pt x="0" y="221"/>
                </a:lnTo>
                <a:lnTo>
                  <a:pt x="0" y="210"/>
                </a:lnTo>
                <a:close/>
                <a:moveTo>
                  <a:pt x="0" y="0"/>
                </a:moveTo>
                <a:lnTo>
                  <a:pt x="4252" y="0"/>
                </a:lnTo>
                <a:lnTo>
                  <a:pt x="4252" y="10"/>
                </a:lnTo>
                <a:lnTo>
                  <a:pt x="0" y="1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 w="9525" cap="flat">
            <a:noFill/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4" name="Group 73"/>
          <p:cNvGrpSpPr/>
          <p:nvPr/>
        </p:nvGrpSpPr>
        <p:grpSpPr>
          <a:xfrm>
            <a:off x="1774348" y="5408389"/>
            <a:ext cx="1301750" cy="276999"/>
            <a:chOff x="5656261" y="2727453"/>
            <a:chExt cx="1284289" cy="637394"/>
          </a:xfrm>
          <a:solidFill>
            <a:srgbClr val="006600"/>
          </a:solidFill>
        </p:grpSpPr>
        <p:sp>
          <p:nvSpPr>
            <p:cNvPr id="75" name="Rectangle 74"/>
            <p:cNvSpPr/>
            <p:nvPr/>
          </p:nvSpPr>
          <p:spPr>
            <a:xfrm>
              <a:off x="5656261" y="2743002"/>
              <a:ext cx="1284289" cy="597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5670064" y="2727453"/>
              <a:ext cx="1260464" cy="6373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latin typeface="Calibri" panose="020F0502020204030204" pitchFamily="34" charset="0"/>
                </a:rPr>
                <a:t>£ </a:t>
              </a:r>
              <a:r>
                <a:rPr lang="en-US" altLang="en-US" b="1" dirty="0" smtClean="0">
                  <a:latin typeface="Calibri" panose="020F0502020204030204" pitchFamily="34" charset="0"/>
                </a:rPr>
                <a:t>3</a:t>
              </a:r>
              <a:r>
                <a:rPr lang="en-US" altLang="en-US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106594" y="4572808"/>
            <a:ext cx="1301750" cy="1112580"/>
            <a:chOff x="5656261" y="2743002"/>
            <a:chExt cx="1284289" cy="597900"/>
          </a:xfrm>
        </p:grpSpPr>
        <p:sp>
          <p:nvSpPr>
            <p:cNvPr id="59" name="Rectangle 58"/>
            <p:cNvSpPr/>
            <p:nvPr/>
          </p:nvSpPr>
          <p:spPr>
            <a:xfrm>
              <a:off x="5656261" y="2743002"/>
              <a:ext cx="1284289" cy="597900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71"/>
            <p:cNvSpPr>
              <a:spLocks noChangeArrowheads="1"/>
            </p:cNvSpPr>
            <p:nvPr/>
          </p:nvSpPr>
          <p:spPr bwMode="auto">
            <a:xfrm>
              <a:off x="5696085" y="2872859"/>
              <a:ext cx="1209974" cy="297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Depreciation</a:t>
              </a:r>
              <a:endParaRPr kumimoji="0" lang="en-US" alt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</a:t>
              </a:r>
              <a:r>
                <a:rPr lang="en-US" altLang="en-US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13</a:t>
              </a:r>
              <a:r>
                <a:rPr lang="en-US" altLang="en-US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k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106594" y="2042096"/>
            <a:ext cx="1299827" cy="1325332"/>
            <a:chOff x="5656260" y="2743002"/>
            <a:chExt cx="1284289" cy="597900"/>
          </a:xfrm>
          <a:solidFill>
            <a:srgbClr val="7030A0"/>
          </a:solidFill>
        </p:grpSpPr>
        <p:sp>
          <p:nvSpPr>
            <p:cNvPr id="62" name="Rectangle 61"/>
            <p:cNvSpPr/>
            <p:nvPr/>
          </p:nvSpPr>
          <p:spPr>
            <a:xfrm>
              <a:off x="5656260" y="2743002"/>
              <a:ext cx="1284289" cy="5979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5687462" y="2872859"/>
              <a:ext cx="1227223" cy="3748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50% Lay</a:t>
              </a:r>
              <a:r>
                <a:rPr kumimoji="0" lang="en-US" altLang="en-US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Pastor Salary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</a:t>
              </a:r>
              <a:r>
                <a:rPr lang="en-US" altLang="en-US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15</a:t>
              </a:r>
              <a:r>
                <a:rPr lang="en-US" altLang="en-US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k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06594" y="3366826"/>
            <a:ext cx="1299827" cy="432703"/>
            <a:chOff x="5656260" y="2743002"/>
            <a:chExt cx="1284289" cy="597900"/>
          </a:xfrm>
          <a:solidFill>
            <a:srgbClr val="800000"/>
          </a:solidFill>
        </p:grpSpPr>
        <p:sp>
          <p:nvSpPr>
            <p:cNvPr id="65" name="Rectangle 64"/>
            <p:cNvSpPr/>
            <p:nvPr/>
          </p:nvSpPr>
          <p:spPr>
            <a:xfrm>
              <a:off x="5656260" y="2743002"/>
              <a:ext cx="1284289" cy="5979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5704923" y="2763668"/>
              <a:ext cx="1213476" cy="5741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 smtClean="0">
                  <a:latin typeface="Calibri" panose="020F0502020204030204" pitchFamily="34" charset="0"/>
                </a:rPr>
                <a:t>Coffee Shop Build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latin typeface="Calibri" panose="020F0502020204030204" pitchFamily="34" charset="0"/>
                </a:rPr>
                <a:t>£ 5</a:t>
              </a:r>
              <a:r>
                <a:rPr lang="en-US" altLang="en-US" sz="1400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106594" y="3798833"/>
            <a:ext cx="1299827" cy="780267"/>
            <a:chOff x="5656260" y="2743002"/>
            <a:chExt cx="1284289" cy="597900"/>
          </a:xfrm>
        </p:grpSpPr>
        <p:sp>
          <p:nvSpPr>
            <p:cNvPr id="69" name="Rectangle 68"/>
            <p:cNvSpPr/>
            <p:nvPr/>
          </p:nvSpPr>
          <p:spPr>
            <a:xfrm>
              <a:off x="5656260" y="2743002"/>
              <a:ext cx="1284289" cy="597900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5706381" y="2844404"/>
              <a:ext cx="1179708" cy="377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 smtClean="0">
                  <a:latin typeface="Calibri" panose="020F0502020204030204" pitchFamily="34" charset="0"/>
                </a:rPr>
                <a:t>RENEW works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 smtClean="0">
                  <a:latin typeface="Calibri" panose="020F0502020204030204" pitchFamily="34" charset="0"/>
                </a:rPr>
                <a:t>£ 9</a:t>
              </a:r>
              <a:r>
                <a:rPr lang="en-US" altLang="en-US" sz="1600" b="1" baseline="0" dirty="0" smtClean="0">
                  <a:latin typeface="Calibri" panose="020F0502020204030204" pitchFamily="34" charset="0"/>
                </a:rPr>
                <a:t>k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716505" y="4293780"/>
            <a:ext cx="1275480" cy="1391608"/>
            <a:chOff x="5656261" y="2743002"/>
            <a:chExt cx="1284289" cy="597900"/>
          </a:xfrm>
        </p:grpSpPr>
        <p:sp>
          <p:nvSpPr>
            <p:cNvPr id="72" name="Rectangle 71"/>
            <p:cNvSpPr/>
            <p:nvPr/>
          </p:nvSpPr>
          <p:spPr>
            <a:xfrm>
              <a:off x="5656261" y="2743002"/>
              <a:ext cx="1284289" cy="597900"/>
            </a:xfrm>
            <a:prstGeom prst="rect">
              <a:avLst/>
            </a:prstGeom>
            <a:solidFill>
              <a:srgbClr val="F8626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5683624" y="2872859"/>
              <a:ext cx="1234896" cy="238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Depreciation</a:t>
              </a:r>
              <a:endParaRPr kumimoji="0" lang="en-US" alt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£ </a:t>
              </a:r>
              <a:r>
                <a:rPr lang="en-US" altLang="en-US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16</a:t>
              </a:r>
              <a:r>
                <a:rPr lang="en-US" altLang="en-US" b="1" baseline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k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315113" y="5700761"/>
            <a:ext cx="7158962" cy="23330"/>
          </a:xfrm>
          <a:prstGeom prst="rect">
            <a:avLst/>
          </a:prstGeom>
          <a:solidFill>
            <a:srgbClr val="D9D9D9"/>
          </a:solidFill>
          <a:ln w="3175" cap="flat">
            <a:solidFill>
              <a:srgbClr val="D9D9D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03250" y="5507932"/>
            <a:ext cx="909638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£ 0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03251" y="5077893"/>
            <a:ext cx="406140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£5k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03250" y="4641683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£10 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03250" y="4211646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£15 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603250" y="3775435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£20 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03250" y="3345397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£25 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03250" y="2909186"/>
            <a:ext cx="561051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£ 30k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603250" y="2479149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£ 35k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603250" y="2042938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£ 40k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603250" y="1612900"/>
            <a:ext cx="508152" cy="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£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45k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452438" y="1612900"/>
            <a:ext cx="8275637" cy="5028532"/>
          </a:xfrm>
          <a:prstGeom prst="rect">
            <a:avLst/>
          </a:prstGeom>
          <a:noFill/>
          <a:ln w="15875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Rectangle 93"/>
          <p:cNvSpPr>
            <a:spLocks noChangeArrowheads="1"/>
          </p:cNvSpPr>
          <p:nvPr/>
        </p:nvSpPr>
        <p:spPr bwMode="auto">
          <a:xfrm>
            <a:off x="3541889" y="5866956"/>
            <a:ext cx="755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b="1" dirty="0" smtClean="0">
                <a:latin typeface="+mn-lt"/>
              </a:rPr>
              <a:t>ACTUAL</a:t>
            </a:r>
            <a:endParaRPr lang="en-US" altLang="en-US" b="1" dirty="0">
              <a:latin typeface="+mn-lt"/>
            </a:endParaRPr>
          </a:p>
        </p:txBody>
      </p:sp>
      <p:sp>
        <p:nvSpPr>
          <p:cNvPr id="50" name="Rectangle 94"/>
          <p:cNvSpPr>
            <a:spLocks noChangeArrowheads="1"/>
          </p:cNvSpPr>
          <p:nvPr/>
        </p:nvSpPr>
        <p:spPr bwMode="auto">
          <a:xfrm>
            <a:off x="2050861" y="5866956"/>
            <a:ext cx="799899" cy="32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BUDGET</a:t>
            </a:r>
          </a:p>
        </p:txBody>
      </p:sp>
      <p:sp>
        <p:nvSpPr>
          <p:cNvPr id="51" name="Rectangle 96"/>
          <p:cNvSpPr>
            <a:spLocks noChangeArrowheads="1"/>
          </p:cNvSpPr>
          <p:nvPr/>
        </p:nvSpPr>
        <p:spPr bwMode="auto">
          <a:xfrm>
            <a:off x="7150021" y="5866956"/>
            <a:ext cx="755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ACTUAL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2" name="Rectangle 97"/>
          <p:cNvSpPr>
            <a:spLocks noChangeArrowheads="1"/>
          </p:cNvSpPr>
          <p:nvPr/>
        </p:nvSpPr>
        <p:spPr bwMode="auto">
          <a:xfrm>
            <a:off x="5985352" y="5866956"/>
            <a:ext cx="799899" cy="32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latin typeface="+mn-lt"/>
              </a:rPr>
              <a:t>BUDGET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6" name="Rectangle 98"/>
          <p:cNvSpPr>
            <a:spLocks noChangeArrowheads="1"/>
          </p:cNvSpPr>
          <p:nvPr/>
        </p:nvSpPr>
        <p:spPr bwMode="auto">
          <a:xfrm>
            <a:off x="0" y="464979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b="1" i="0" u="sng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Renew</a:t>
            </a:r>
            <a:r>
              <a:rPr kumimoji="0" lang="en-US" altLang="en-US" sz="3500" b="1" i="0" u="sng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Fund Income and Expenditure 2017</a:t>
            </a:r>
            <a:endParaRPr kumimoji="0" lang="en-US" altLang="en-US" sz="3500" b="1" i="0" u="sng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81" name="Up-Down Arrow 80"/>
          <p:cNvSpPr/>
          <p:nvPr/>
        </p:nvSpPr>
        <p:spPr>
          <a:xfrm>
            <a:off x="3633718" y="2058893"/>
            <a:ext cx="720778" cy="3523218"/>
          </a:xfrm>
          <a:prstGeom prst="upDownArrow">
            <a:avLst>
              <a:gd name="adj1" fmla="val 38545"/>
              <a:gd name="adj2" fmla="val 4319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>
            <a:off x="3128200" y="2042937"/>
            <a:ext cx="3942298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3267996" y="5353984"/>
            <a:ext cx="1301750" cy="331404"/>
            <a:chOff x="1764049" y="5359399"/>
            <a:chExt cx="1301750" cy="331404"/>
          </a:xfrm>
        </p:grpSpPr>
        <p:sp>
          <p:nvSpPr>
            <p:cNvPr id="78" name="Rectangle 77"/>
            <p:cNvSpPr/>
            <p:nvPr/>
          </p:nvSpPr>
          <p:spPr>
            <a:xfrm>
              <a:off x="1764049" y="5645084"/>
              <a:ext cx="1301750" cy="45719"/>
            </a:xfrm>
            <a:prstGeom prst="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154474" y="5359399"/>
              <a:ext cx="5209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£</a:t>
              </a:r>
              <a:r>
                <a:rPr kumimoji="0" lang="en-US" altLang="en-US" b="1" i="0" u="none" strike="noStrike" cap="none" normalizeH="0" dirty="0" smtClean="0">
                  <a:ln>
                    <a:noFill/>
                  </a:ln>
                  <a:effectLst/>
                  <a:latin typeface="Calibri" panose="020F0502020204030204" pitchFamily="34" charset="0"/>
                </a:rPr>
                <a:t> 300</a:t>
              </a:r>
              <a:endPara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2154642" y="3197022"/>
            <a:ext cx="1539046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Fund Reduction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£ 42k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2370165" y="6236881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Income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6285594" y="6235893"/>
            <a:ext cx="1588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Expenditure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80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81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 rot="323624">
            <a:off x="6934154" y="2978295"/>
            <a:ext cx="717838" cy="848613"/>
            <a:chOff x="3520929" y="1788514"/>
            <a:chExt cx="1899810" cy="1914045"/>
          </a:xfrm>
          <a:solidFill>
            <a:srgbClr val="F86262"/>
          </a:solidFill>
        </p:grpSpPr>
        <p:sp>
          <p:nvSpPr>
            <p:cNvPr id="58" name="Freeform 57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20929" y="2857190"/>
              <a:ext cx="1899810" cy="83302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MINISTRY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£850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rot="323624">
            <a:off x="1656232" y="2338647"/>
            <a:ext cx="628633" cy="674945"/>
            <a:chOff x="3558312" y="1788514"/>
            <a:chExt cx="1855057" cy="1962913"/>
          </a:xfrm>
          <a:solidFill>
            <a:srgbClr val="92D050"/>
          </a:solidFill>
        </p:grpSpPr>
        <p:sp>
          <p:nvSpPr>
            <p:cNvPr id="42" name="Freeform 41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94962" y="2677315"/>
              <a:ext cx="1641580" cy="1074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Events</a:t>
              </a:r>
              <a:endPara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£400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323624">
            <a:off x="1975928" y="2706757"/>
            <a:ext cx="875084" cy="960710"/>
            <a:chOff x="3558312" y="1788514"/>
            <a:chExt cx="1855057" cy="1967969"/>
          </a:xfrm>
          <a:solidFill>
            <a:srgbClr val="92D050"/>
          </a:solidFill>
        </p:grpSpPr>
        <p:sp>
          <p:nvSpPr>
            <p:cNvPr id="24" name="Freeform 23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82245" y="2684691"/>
              <a:ext cx="1554444" cy="10717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£1,600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2590800" y="6347458"/>
            <a:ext cx="3955466" cy="25908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 rot="323624">
            <a:off x="286965" y="4714874"/>
            <a:ext cx="8341958" cy="304800"/>
          </a:xfrm>
          <a:prstGeom prst="rect">
            <a:avLst/>
          </a:prstGeom>
          <a:gradFill flip="none" rotWithShape="1">
            <a:gsLst>
              <a:gs pos="91000">
                <a:schemeClr val="tx1"/>
              </a:gs>
              <a:gs pos="12000">
                <a:schemeClr val="tx1"/>
              </a:gs>
              <a:gs pos="50000">
                <a:schemeClr val="tx1">
                  <a:lumMod val="8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5462" y="1049581"/>
            <a:ext cx="3317588" cy="1085507"/>
            <a:chOff x="735462" y="1049581"/>
            <a:chExt cx="3317588" cy="1085507"/>
          </a:xfrm>
        </p:grpSpPr>
        <p:sp>
          <p:nvSpPr>
            <p:cNvPr id="9" name="TextBox 8"/>
            <p:cNvSpPr txBox="1"/>
            <p:nvPr/>
          </p:nvSpPr>
          <p:spPr>
            <a:xfrm>
              <a:off x="735462" y="1049581"/>
              <a:ext cx="32817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FF343"/>
                  </a:solidFill>
                  <a:effectLst/>
                  <a:uLnTx/>
                  <a:uFillTx/>
                  <a:latin typeface="Calibri"/>
                  <a:ea typeface="Arial Narrow" charset="0"/>
                  <a:cs typeface="Arial Narrow" charset="0"/>
                </a:rPr>
                <a:t>INCOME</a:t>
              </a:r>
              <a:endPara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F343"/>
                </a:solidFill>
                <a:effectLst/>
                <a:uLnTx/>
                <a:uFillTx/>
                <a:latin typeface="Calibri"/>
                <a:ea typeface="Arial Narrow" charset="0"/>
                <a:cs typeface="Arial Narrow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1321" y="1611868"/>
              <a:ext cx="3281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Arial Narrow" charset="0"/>
                  <a:cs typeface="Arial Narrow" charset="0"/>
                </a:rPr>
                <a:t>Per week</a:t>
              </a:r>
            </a:p>
          </p:txBody>
        </p:sp>
      </p:grpSp>
      <p:sp>
        <p:nvSpPr>
          <p:cNvPr id="2" name="Triangle 1"/>
          <p:cNvSpPr/>
          <p:nvPr/>
        </p:nvSpPr>
        <p:spPr>
          <a:xfrm>
            <a:off x="3502613" y="5029200"/>
            <a:ext cx="2112456" cy="1447798"/>
          </a:xfrm>
          <a:prstGeom prst="triangle">
            <a:avLst/>
          </a:prstGeom>
          <a:gradFill flip="none" rotWithShape="1">
            <a:gsLst>
              <a:gs pos="61000">
                <a:schemeClr val="tx1"/>
              </a:gs>
              <a:gs pos="31000">
                <a:schemeClr val="tx1"/>
              </a:gs>
              <a:gs pos="50000">
                <a:schemeClr val="tx1">
                  <a:lumMod val="8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5" name="Group 34"/>
          <p:cNvGrpSpPr/>
          <p:nvPr/>
        </p:nvGrpSpPr>
        <p:grpSpPr>
          <a:xfrm rot="323624">
            <a:off x="6988732" y="3332479"/>
            <a:ext cx="1643377" cy="1611496"/>
            <a:chOff x="3558312" y="1788514"/>
            <a:chExt cx="1855057" cy="1914045"/>
          </a:xfrm>
          <a:solidFill>
            <a:srgbClr val="800000"/>
          </a:solidFill>
        </p:grpSpPr>
        <p:sp>
          <p:nvSpPr>
            <p:cNvPr id="32" name="Freeform 31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11331" y="2622827"/>
              <a:ext cx="1236589" cy="9870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STAFF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£3,400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323624">
            <a:off x="453458" y="2397620"/>
            <a:ext cx="1956487" cy="1976366"/>
            <a:chOff x="3555667" y="1768985"/>
            <a:chExt cx="1855057" cy="1914045"/>
          </a:xfrm>
          <a:solidFill>
            <a:srgbClr val="006600"/>
          </a:solidFill>
        </p:grpSpPr>
        <p:sp>
          <p:nvSpPr>
            <p:cNvPr id="37" name="Freeform 36"/>
            <p:cNvSpPr/>
            <p:nvPr/>
          </p:nvSpPr>
          <p:spPr>
            <a:xfrm flipH="1">
              <a:off x="3555667" y="1768985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53367" y="2705081"/>
              <a:ext cx="1264942" cy="924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GIVING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£7,500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09144" y="1043282"/>
            <a:ext cx="3317588" cy="1085507"/>
            <a:chOff x="5009144" y="1043282"/>
            <a:chExt cx="3317588" cy="1085507"/>
          </a:xfrm>
        </p:grpSpPr>
        <p:sp>
          <p:nvSpPr>
            <p:cNvPr id="31" name="TextBox 30"/>
            <p:cNvSpPr txBox="1"/>
            <p:nvPr/>
          </p:nvSpPr>
          <p:spPr>
            <a:xfrm>
              <a:off x="5009144" y="1043282"/>
              <a:ext cx="32817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22924"/>
                  </a:solidFill>
                  <a:effectLst/>
                  <a:uLnTx/>
                  <a:uFillTx/>
                  <a:latin typeface="Calibri"/>
                  <a:ea typeface="Arial Narrow" charset="0"/>
                  <a:cs typeface="Arial Narrow" charset="0"/>
                </a:rPr>
                <a:t>COSTS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45003" y="1605569"/>
              <a:ext cx="3281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Arial Narrow" charset="0"/>
                  <a:cs typeface="Arial Narrow" charset="0"/>
                </a:rPr>
                <a:t>Per week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rot="323624">
            <a:off x="2348462" y="3236434"/>
            <a:ext cx="1211895" cy="1317562"/>
            <a:chOff x="3558312" y="1788514"/>
            <a:chExt cx="1855057" cy="1968306"/>
          </a:xfrm>
          <a:solidFill>
            <a:srgbClr val="3FF343"/>
          </a:solidFill>
        </p:grpSpPr>
        <p:sp>
          <p:nvSpPr>
            <p:cNvPr id="19" name="Freeform 18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11959" y="2377457"/>
              <a:ext cx="1332596" cy="13793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GIFT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AID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£1,500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rot="323624">
            <a:off x="2754331" y="2559242"/>
            <a:ext cx="628633" cy="665489"/>
            <a:chOff x="3558312" y="1788514"/>
            <a:chExt cx="1855057" cy="1935413"/>
          </a:xfrm>
          <a:solidFill>
            <a:srgbClr val="92D050"/>
          </a:solidFill>
        </p:grpSpPr>
        <p:sp>
          <p:nvSpPr>
            <p:cNvPr id="28" name="Freeform 27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81495" y="2605059"/>
              <a:ext cx="1507076" cy="11188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Other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£200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 rot="323624">
            <a:off x="5826450" y="3224031"/>
            <a:ext cx="1643377" cy="1651301"/>
            <a:chOff x="3558312" y="1788514"/>
            <a:chExt cx="1855057" cy="1961323"/>
          </a:xfrm>
          <a:solidFill>
            <a:srgbClr val="800000"/>
          </a:solidFill>
        </p:grpSpPr>
        <p:sp>
          <p:nvSpPr>
            <p:cNvPr id="46" name="Freeform 45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28895" y="2543489"/>
              <a:ext cx="1151947" cy="12063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PARISH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SHARE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£3,800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 rot="323624">
            <a:off x="4926691" y="3667379"/>
            <a:ext cx="1166050" cy="1120800"/>
            <a:chOff x="3558312" y="1788514"/>
            <a:chExt cx="1855057" cy="2019350"/>
          </a:xfrm>
          <a:solidFill>
            <a:srgbClr val="800000"/>
          </a:solidFill>
        </p:grpSpPr>
        <p:sp>
          <p:nvSpPr>
            <p:cNvPr id="50" name="Freeform 49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26602" y="2532463"/>
              <a:ext cx="1563149" cy="12754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MISSION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GIVING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£1,700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rot="323624">
            <a:off x="5324626" y="2606642"/>
            <a:ext cx="1147656" cy="1060368"/>
            <a:chOff x="3558312" y="1788514"/>
            <a:chExt cx="1855057" cy="1914045"/>
          </a:xfrm>
          <a:solidFill>
            <a:srgbClr val="F86262"/>
          </a:solidFill>
        </p:grpSpPr>
        <p:sp>
          <p:nvSpPr>
            <p:cNvPr id="54" name="Freeform 53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23503" y="2788909"/>
              <a:ext cx="1509323" cy="8333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BUILDINGS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£1,600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 rot="323624">
            <a:off x="6446496" y="2562843"/>
            <a:ext cx="614450" cy="646666"/>
            <a:chOff x="3558312" y="1788514"/>
            <a:chExt cx="1855057" cy="1935507"/>
          </a:xfrm>
          <a:solidFill>
            <a:srgbClr val="F86262"/>
          </a:solidFill>
        </p:grpSpPr>
        <p:sp>
          <p:nvSpPr>
            <p:cNvPr id="62" name="Freeform 61"/>
            <p:cNvSpPr/>
            <p:nvPr/>
          </p:nvSpPr>
          <p:spPr>
            <a:xfrm flipH="1">
              <a:off x="3558312" y="1788514"/>
              <a:ext cx="1855057" cy="1914045"/>
            </a:xfrm>
            <a:custGeom>
              <a:avLst/>
              <a:gdLst>
                <a:gd name="connsiteX0" fmla="*/ 1095519 w 1855057"/>
                <a:gd name="connsiteY0" fmla="*/ 552533 h 1914045"/>
                <a:gd name="connsiteX1" fmla="*/ 1095862 w 1855057"/>
                <a:gd name="connsiteY1" fmla="*/ 553030 h 1914045"/>
                <a:gd name="connsiteX2" fmla="*/ 1096774 w 1855057"/>
                <a:gd name="connsiteY2" fmla="*/ 554214 h 1914045"/>
                <a:gd name="connsiteX3" fmla="*/ 759538 w 1855057"/>
                <a:gd name="connsiteY3" fmla="*/ 550685 h 1914045"/>
                <a:gd name="connsiteX4" fmla="*/ 758283 w 1855057"/>
                <a:gd name="connsiteY4" fmla="*/ 552366 h 1914045"/>
                <a:gd name="connsiteX5" fmla="*/ 759195 w 1855057"/>
                <a:gd name="connsiteY5" fmla="*/ 551182 h 1914045"/>
                <a:gd name="connsiteX6" fmla="*/ 826563 w 1855057"/>
                <a:gd name="connsiteY6" fmla="*/ 0 h 1914045"/>
                <a:gd name="connsiteX7" fmla="*/ 686863 w 1855057"/>
                <a:gd name="connsiteY7" fmla="*/ 25400 h 1914045"/>
                <a:gd name="connsiteX8" fmla="*/ 648763 w 1855057"/>
                <a:gd name="connsiteY8" fmla="*/ 50800 h 1914045"/>
                <a:gd name="connsiteX9" fmla="*/ 585263 w 1855057"/>
                <a:gd name="connsiteY9" fmla="*/ 63500 h 1914045"/>
                <a:gd name="connsiteX10" fmla="*/ 572563 w 1855057"/>
                <a:gd name="connsiteY10" fmla="*/ 101600 h 1914045"/>
                <a:gd name="connsiteX11" fmla="*/ 559863 w 1855057"/>
                <a:gd name="connsiteY11" fmla="*/ 254000 h 1914045"/>
                <a:gd name="connsiteX12" fmla="*/ 648763 w 1855057"/>
                <a:gd name="connsiteY12" fmla="*/ 279400 h 1914045"/>
                <a:gd name="connsiteX13" fmla="*/ 686863 w 1855057"/>
                <a:gd name="connsiteY13" fmla="*/ 304800 h 1914045"/>
                <a:gd name="connsiteX14" fmla="*/ 763063 w 1855057"/>
                <a:gd name="connsiteY14" fmla="*/ 368300 h 1914045"/>
                <a:gd name="connsiteX15" fmla="*/ 788463 w 1855057"/>
                <a:gd name="connsiteY15" fmla="*/ 508000 h 1914045"/>
                <a:gd name="connsiteX16" fmla="*/ 768083 w 1855057"/>
                <a:gd name="connsiteY16" fmla="*/ 538310 h 1914045"/>
                <a:gd name="connsiteX17" fmla="*/ 759538 w 1855057"/>
                <a:gd name="connsiteY17" fmla="*/ 550685 h 1914045"/>
                <a:gd name="connsiteX18" fmla="*/ 761833 w 1855057"/>
                <a:gd name="connsiteY18" fmla="*/ 547611 h 1914045"/>
                <a:gd name="connsiteX19" fmla="*/ 750363 w 1855057"/>
                <a:gd name="connsiteY19" fmla="*/ 584200 h 1914045"/>
                <a:gd name="connsiteX20" fmla="*/ 686863 w 1855057"/>
                <a:gd name="connsiteY20" fmla="*/ 660400 h 1914045"/>
                <a:gd name="connsiteX21" fmla="*/ 610663 w 1855057"/>
                <a:gd name="connsiteY21" fmla="*/ 698500 h 1914045"/>
                <a:gd name="connsiteX22" fmla="*/ 572563 w 1855057"/>
                <a:gd name="connsiteY22" fmla="*/ 736600 h 1914045"/>
                <a:gd name="connsiteX23" fmla="*/ 534463 w 1855057"/>
                <a:gd name="connsiteY23" fmla="*/ 749300 h 1914045"/>
                <a:gd name="connsiteX24" fmla="*/ 509063 w 1855057"/>
                <a:gd name="connsiteY24" fmla="*/ 787400 h 1914045"/>
                <a:gd name="connsiteX25" fmla="*/ 483663 w 1855057"/>
                <a:gd name="connsiteY25" fmla="*/ 825500 h 1914045"/>
                <a:gd name="connsiteX26" fmla="*/ 420163 w 1855057"/>
                <a:gd name="connsiteY26" fmla="*/ 939800 h 1914045"/>
                <a:gd name="connsiteX27" fmla="*/ 369363 w 1855057"/>
                <a:gd name="connsiteY27" fmla="*/ 1041400 h 1914045"/>
                <a:gd name="connsiteX28" fmla="*/ 356663 w 1855057"/>
                <a:gd name="connsiteY28" fmla="*/ 1104900 h 1914045"/>
                <a:gd name="connsiteX29" fmla="*/ 343963 w 1855057"/>
                <a:gd name="connsiteY29" fmla="*/ 1143000 h 1914045"/>
                <a:gd name="connsiteX30" fmla="*/ 318563 w 1855057"/>
                <a:gd name="connsiteY30" fmla="*/ 1219200 h 1914045"/>
                <a:gd name="connsiteX31" fmla="*/ 293163 w 1855057"/>
                <a:gd name="connsiteY31" fmla="*/ 1295400 h 1914045"/>
                <a:gd name="connsiteX32" fmla="*/ 280463 w 1855057"/>
                <a:gd name="connsiteY32" fmla="*/ 1346200 h 1914045"/>
                <a:gd name="connsiteX33" fmla="*/ 255063 w 1855057"/>
                <a:gd name="connsiteY33" fmla="*/ 1422400 h 1914045"/>
                <a:gd name="connsiteX34" fmla="*/ 242363 w 1855057"/>
                <a:gd name="connsiteY34" fmla="*/ 1473200 h 1914045"/>
                <a:gd name="connsiteX35" fmla="*/ 178863 w 1855057"/>
                <a:gd name="connsiteY35" fmla="*/ 1625600 h 1914045"/>
                <a:gd name="connsiteX36" fmla="*/ 140763 w 1855057"/>
                <a:gd name="connsiteY36" fmla="*/ 1676400 h 1914045"/>
                <a:gd name="connsiteX37" fmla="*/ 102663 w 1855057"/>
                <a:gd name="connsiteY37" fmla="*/ 1701800 h 1914045"/>
                <a:gd name="connsiteX38" fmla="*/ 26463 w 1855057"/>
                <a:gd name="connsiteY38" fmla="*/ 1790700 h 1914045"/>
                <a:gd name="connsiteX39" fmla="*/ 13763 w 1855057"/>
                <a:gd name="connsiteY39" fmla="*/ 1828800 h 1914045"/>
                <a:gd name="connsiteX40" fmla="*/ 1063 w 1855057"/>
                <a:gd name="connsiteY40" fmla="*/ 1879600 h 1914045"/>
                <a:gd name="connsiteX41" fmla="*/ 17201 w 1855057"/>
                <a:gd name="connsiteY41" fmla="*/ 1900364 h 1914045"/>
                <a:gd name="connsiteX42" fmla="*/ 32192 w 1855057"/>
                <a:gd name="connsiteY42" fmla="*/ 1912197 h 1914045"/>
                <a:gd name="connsiteX43" fmla="*/ 32192 w 1855057"/>
                <a:gd name="connsiteY43" fmla="*/ 1906541 h 1914045"/>
                <a:gd name="connsiteX44" fmla="*/ 840786 w 1855057"/>
                <a:gd name="connsiteY44" fmla="*/ 1906541 h 1914045"/>
                <a:gd name="connsiteX45" fmla="*/ 840786 w 1855057"/>
                <a:gd name="connsiteY45" fmla="*/ 1908389 h 1914045"/>
                <a:gd name="connsiteX46" fmla="*/ 1822865 w 1855057"/>
                <a:gd name="connsiteY46" fmla="*/ 1908389 h 1914045"/>
                <a:gd name="connsiteX47" fmla="*/ 1822865 w 1855057"/>
                <a:gd name="connsiteY47" fmla="*/ 1914045 h 1914045"/>
                <a:gd name="connsiteX48" fmla="*/ 1837856 w 1855057"/>
                <a:gd name="connsiteY48" fmla="*/ 1902212 h 1914045"/>
                <a:gd name="connsiteX49" fmla="*/ 1853994 w 1855057"/>
                <a:gd name="connsiteY49" fmla="*/ 1881448 h 1914045"/>
                <a:gd name="connsiteX50" fmla="*/ 1841294 w 1855057"/>
                <a:gd name="connsiteY50" fmla="*/ 1830648 h 1914045"/>
                <a:gd name="connsiteX51" fmla="*/ 1828594 w 1855057"/>
                <a:gd name="connsiteY51" fmla="*/ 1792548 h 1914045"/>
                <a:gd name="connsiteX52" fmla="*/ 1752394 w 1855057"/>
                <a:gd name="connsiteY52" fmla="*/ 1703648 h 1914045"/>
                <a:gd name="connsiteX53" fmla="*/ 1714294 w 1855057"/>
                <a:gd name="connsiteY53" fmla="*/ 1678248 h 1914045"/>
                <a:gd name="connsiteX54" fmla="*/ 1676194 w 1855057"/>
                <a:gd name="connsiteY54" fmla="*/ 1627448 h 1914045"/>
                <a:gd name="connsiteX55" fmla="*/ 1612694 w 1855057"/>
                <a:gd name="connsiteY55" fmla="*/ 1475048 h 1914045"/>
                <a:gd name="connsiteX56" fmla="*/ 1599994 w 1855057"/>
                <a:gd name="connsiteY56" fmla="*/ 1424248 h 1914045"/>
                <a:gd name="connsiteX57" fmla="*/ 1574594 w 1855057"/>
                <a:gd name="connsiteY57" fmla="*/ 1348048 h 1914045"/>
                <a:gd name="connsiteX58" fmla="*/ 1561894 w 1855057"/>
                <a:gd name="connsiteY58" fmla="*/ 1297248 h 1914045"/>
                <a:gd name="connsiteX59" fmla="*/ 1536494 w 1855057"/>
                <a:gd name="connsiteY59" fmla="*/ 1221048 h 1914045"/>
                <a:gd name="connsiteX60" fmla="*/ 1511094 w 1855057"/>
                <a:gd name="connsiteY60" fmla="*/ 1144848 h 1914045"/>
                <a:gd name="connsiteX61" fmla="*/ 1498394 w 1855057"/>
                <a:gd name="connsiteY61" fmla="*/ 1106748 h 1914045"/>
                <a:gd name="connsiteX62" fmla="*/ 1485694 w 1855057"/>
                <a:gd name="connsiteY62" fmla="*/ 1043248 h 1914045"/>
                <a:gd name="connsiteX63" fmla="*/ 1434894 w 1855057"/>
                <a:gd name="connsiteY63" fmla="*/ 941648 h 1914045"/>
                <a:gd name="connsiteX64" fmla="*/ 1371394 w 1855057"/>
                <a:gd name="connsiteY64" fmla="*/ 827348 h 1914045"/>
                <a:gd name="connsiteX65" fmla="*/ 1345994 w 1855057"/>
                <a:gd name="connsiteY65" fmla="*/ 789248 h 1914045"/>
                <a:gd name="connsiteX66" fmla="*/ 1320594 w 1855057"/>
                <a:gd name="connsiteY66" fmla="*/ 751148 h 1914045"/>
                <a:gd name="connsiteX67" fmla="*/ 1282494 w 1855057"/>
                <a:gd name="connsiteY67" fmla="*/ 738448 h 1914045"/>
                <a:gd name="connsiteX68" fmla="*/ 1244394 w 1855057"/>
                <a:gd name="connsiteY68" fmla="*/ 700348 h 1914045"/>
                <a:gd name="connsiteX69" fmla="*/ 1168194 w 1855057"/>
                <a:gd name="connsiteY69" fmla="*/ 662248 h 1914045"/>
                <a:gd name="connsiteX70" fmla="*/ 1104694 w 1855057"/>
                <a:gd name="connsiteY70" fmla="*/ 586048 h 1914045"/>
                <a:gd name="connsiteX71" fmla="*/ 1093224 w 1855057"/>
                <a:gd name="connsiteY71" fmla="*/ 549459 h 1914045"/>
                <a:gd name="connsiteX72" fmla="*/ 1095519 w 1855057"/>
                <a:gd name="connsiteY72" fmla="*/ 552533 h 1914045"/>
                <a:gd name="connsiteX73" fmla="*/ 1086974 w 1855057"/>
                <a:gd name="connsiteY73" fmla="*/ 540158 h 1914045"/>
                <a:gd name="connsiteX74" fmla="*/ 1066594 w 1855057"/>
                <a:gd name="connsiteY74" fmla="*/ 509848 h 1914045"/>
                <a:gd name="connsiteX75" fmla="*/ 1091994 w 1855057"/>
                <a:gd name="connsiteY75" fmla="*/ 370148 h 1914045"/>
                <a:gd name="connsiteX76" fmla="*/ 1168194 w 1855057"/>
                <a:gd name="connsiteY76" fmla="*/ 306648 h 1914045"/>
                <a:gd name="connsiteX77" fmla="*/ 1206294 w 1855057"/>
                <a:gd name="connsiteY77" fmla="*/ 281248 h 1914045"/>
                <a:gd name="connsiteX78" fmla="*/ 1295194 w 1855057"/>
                <a:gd name="connsiteY78" fmla="*/ 255848 h 1914045"/>
                <a:gd name="connsiteX79" fmla="*/ 1282494 w 1855057"/>
                <a:gd name="connsiteY79" fmla="*/ 103448 h 1914045"/>
                <a:gd name="connsiteX80" fmla="*/ 1269794 w 1855057"/>
                <a:gd name="connsiteY80" fmla="*/ 65348 h 1914045"/>
                <a:gd name="connsiteX81" fmla="*/ 1206294 w 1855057"/>
                <a:gd name="connsiteY81" fmla="*/ 52648 h 1914045"/>
                <a:gd name="connsiteX82" fmla="*/ 1168194 w 1855057"/>
                <a:gd name="connsiteY82" fmla="*/ 27248 h 1914045"/>
                <a:gd name="connsiteX83" fmla="*/ 1028494 w 1855057"/>
                <a:gd name="connsiteY83" fmla="*/ 1848 h 1914045"/>
                <a:gd name="connsiteX84" fmla="*/ 964805 w 1855057"/>
                <a:gd name="connsiteY84" fmla="*/ 3427 h 1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855057" h="1914045">
                  <a:moveTo>
                    <a:pt x="1095519" y="552533"/>
                  </a:moveTo>
                  <a:lnTo>
                    <a:pt x="1095862" y="553030"/>
                  </a:lnTo>
                  <a:cubicBezTo>
                    <a:pt x="1097300" y="555054"/>
                    <a:pt x="1097409" y="555129"/>
                    <a:pt x="1096774" y="554214"/>
                  </a:cubicBezTo>
                  <a:close/>
                  <a:moveTo>
                    <a:pt x="759538" y="550685"/>
                  </a:moveTo>
                  <a:lnTo>
                    <a:pt x="758283" y="552366"/>
                  </a:lnTo>
                  <a:cubicBezTo>
                    <a:pt x="757648" y="553281"/>
                    <a:pt x="757757" y="553206"/>
                    <a:pt x="759195" y="551182"/>
                  </a:cubicBezTo>
                  <a:close/>
                  <a:moveTo>
                    <a:pt x="826563" y="0"/>
                  </a:moveTo>
                  <a:cubicBezTo>
                    <a:pt x="818004" y="1427"/>
                    <a:pt x="701063" y="20075"/>
                    <a:pt x="686863" y="25400"/>
                  </a:cubicBezTo>
                  <a:cubicBezTo>
                    <a:pt x="672571" y="30759"/>
                    <a:pt x="661463" y="42333"/>
                    <a:pt x="648763" y="50800"/>
                  </a:cubicBezTo>
                  <a:cubicBezTo>
                    <a:pt x="627596" y="55033"/>
                    <a:pt x="603224" y="51526"/>
                    <a:pt x="585263" y="63500"/>
                  </a:cubicBezTo>
                  <a:cubicBezTo>
                    <a:pt x="574124" y="70926"/>
                    <a:pt x="575810" y="88613"/>
                    <a:pt x="572563" y="101600"/>
                  </a:cubicBezTo>
                  <a:cubicBezTo>
                    <a:pt x="542237" y="222903"/>
                    <a:pt x="535514" y="180954"/>
                    <a:pt x="559863" y="254000"/>
                  </a:cubicBezTo>
                  <a:cubicBezTo>
                    <a:pt x="576139" y="258069"/>
                    <a:pt x="630543" y="270290"/>
                    <a:pt x="648763" y="279400"/>
                  </a:cubicBezTo>
                  <a:cubicBezTo>
                    <a:pt x="662415" y="286226"/>
                    <a:pt x="673211" y="297974"/>
                    <a:pt x="686863" y="304800"/>
                  </a:cubicBezTo>
                  <a:cubicBezTo>
                    <a:pt x="729471" y="326104"/>
                    <a:pt x="741553" y="303770"/>
                    <a:pt x="763063" y="368300"/>
                  </a:cubicBezTo>
                  <a:cubicBezTo>
                    <a:pt x="778030" y="413201"/>
                    <a:pt x="779996" y="461433"/>
                    <a:pt x="788463" y="508000"/>
                  </a:cubicBezTo>
                  <a:cubicBezTo>
                    <a:pt x="779364" y="521649"/>
                    <a:pt x="772766" y="531433"/>
                    <a:pt x="768083" y="538310"/>
                  </a:cubicBezTo>
                  <a:lnTo>
                    <a:pt x="759538" y="550685"/>
                  </a:lnTo>
                  <a:lnTo>
                    <a:pt x="761833" y="547611"/>
                  </a:lnTo>
                  <a:cubicBezTo>
                    <a:pt x="767980" y="539867"/>
                    <a:pt x="776653" y="531620"/>
                    <a:pt x="750363" y="584200"/>
                  </a:cubicBezTo>
                  <a:cubicBezTo>
                    <a:pt x="736092" y="612743"/>
                    <a:pt x="710938" y="640338"/>
                    <a:pt x="686863" y="660400"/>
                  </a:cubicBezTo>
                  <a:cubicBezTo>
                    <a:pt x="566962" y="760318"/>
                    <a:pt x="725219" y="622130"/>
                    <a:pt x="610663" y="698500"/>
                  </a:cubicBezTo>
                  <a:cubicBezTo>
                    <a:pt x="595719" y="708463"/>
                    <a:pt x="585263" y="723900"/>
                    <a:pt x="572563" y="736600"/>
                  </a:cubicBezTo>
                  <a:lnTo>
                    <a:pt x="534463" y="749300"/>
                  </a:lnTo>
                  <a:cubicBezTo>
                    <a:pt x="519983" y="754127"/>
                    <a:pt x="517530" y="774700"/>
                    <a:pt x="509063" y="787400"/>
                  </a:cubicBezTo>
                  <a:lnTo>
                    <a:pt x="483663" y="825500"/>
                  </a:lnTo>
                  <a:cubicBezTo>
                    <a:pt x="425437" y="912839"/>
                    <a:pt x="442516" y="872740"/>
                    <a:pt x="420163" y="939800"/>
                  </a:cubicBezTo>
                  <a:cubicBezTo>
                    <a:pt x="408189" y="975721"/>
                    <a:pt x="382955" y="1006060"/>
                    <a:pt x="369363" y="1041400"/>
                  </a:cubicBezTo>
                  <a:cubicBezTo>
                    <a:pt x="361614" y="1061547"/>
                    <a:pt x="360896" y="1083733"/>
                    <a:pt x="356663" y="1104900"/>
                  </a:cubicBezTo>
                  <a:cubicBezTo>
                    <a:pt x="354038" y="1118027"/>
                    <a:pt x="348196" y="1130300"/>
                    <a:pt x="343963" y="1143000"/>
                  </a:cubicBezTo>
                  <a:lnTo>
                    <a:pt x="318563" y="1219200"/>
                  </a:lnTo>
                  <a:cubicBezTo>
                    <a:pt x="310096" y="1244600"/>
                    <a:pt x="300856" y="1269755"/>
                    <a:pt x="293163" y="1295400"/>
                  </a:cubicBezTo>
                  <a:cubicBezTo>
                    <a:pt x="288147" y="1312118"/>
                    <a:pt x="284696" y="1329267"/>
                    <a:pt x="280463" y="1346200"/>
                  </a:cubicBezTo>
                  <a:cubicBezTo>
                    <a:pt x="273969" y="1372175"/>
                    <a:pt x="262756" y="1396755"/>
                    <a:pt x="255063" y="1422400"/>
                  </a:cubicBezTo>
                  <a:cubicBezTo>
                    <a:pt x="250047" y="1439118"/>
                    <a:pt x="246596" y="1456267"/>
                    <a:pt x="242363" y="1473200"/>
                  </a:cubicBezTo>
                  <a:cubicBezTo>
                    <a:pt x="194686" y="1544716"/>
                    <a:pt x="221790" y="1496820"/>
                    <a:pt x="178863" y="1625600"/>
                  </a:cubicBezTo>
                  <a:cubicBezTo>
                    <a:pt x="166163" y="1642533"/>
                    <a:pt x="155730" y="1661433"/>
                    <a:pt x="140763" y="1676400"/>
                  </a:cubicBezTo>
                  <a:cubicBezTo>
                    <a:pt x="129970" y="1687193"/>
                    <a:pt x="114252" y="1691867"/>
                    <a:pt x="102663" y="1701800"/>
                  </a:cubicBezTo>
                  <a:cubicBezTo>
                    <a:pt x="75322" y="1725235"/>
                    <a:pt x="43315" y="1756995"/>
                    <a:pt x="26463" y="1790700"/>
                  </a:cubicBezTo>
                  <a:cubicBezTo>
                    <a:pt x="20476" y="1802674"/>
                    <a:pt x="17441" y="1815928"/>
                    <a:pt x="13763" y="1828800"/>
                  </a:cubicBezTo>
                  <a:cubicBezTo>
                    <a:pt x="8968" y="1845583"/>
                    <a:pt x="-3732" y="1862817"/>
                    <a:pt x="1063" y="1879600"/>
                  </a:cubicBezTo>
                  <a:cubicBezTo>
                    <a:pt x="3530" y="1888235"/>
                    <a:pt x="9880" y="1894585"/>
                    <a:pt x="17201" y="1900364"/>
                  </a:cubicBezTo>
                  <a:lnTo>
                    <a:pt x="32192" y="1912197"/>
                  </a:lnTo>
                  <a:lnTo>
                    <a:pt x="32192" y="1906541"/>
                  </a:lnTo>
                  <a:lnTo>
                    <a:pt x="840786" y="1906541"/>
                  </a:lnTo>
                  <a:lnTo>
                    <a:pt x="840786" y="1908389"/>
                  </a:lnTo>
                  <a:lnTo>
                    <a:pt x="1822865" y="1908389"/>
                  </a:lnTo>
                  <a:lnTo>
                    <a:pt x="1822865" y="1914045"/>
                  </a:lnTo>
                  <a:lnTo>
                    <a:pt x="1837856" y="1902212"/>
                  </a:lnTo>
                  <a:cubicBezTo>
                    <a:pt x="1845177" y="1896433"/>
                    <a:pt x="1851527" y="1890083"/>
                    <a:pt x="1853994" y="1881448"/>
                  </a:cubicBezTo>
                  <a:cubicBezTo>
                    <a:pt x="1858789" y="1864665"/>
                    <a:pt x="1846089" y="1847431"/>
                    <a:pt x="1841294" y="1830648"/>
                  </a:cubicBezTo>
                  <a:cubicBezTo>
                    <a:pt x="1837616" y="1817776"/>
                    <a:pt x="1834581" y="1804522"/>
                    <a:pt x="1828594" y="1792548"/>
                  </a:cubicBezTo>
                  <a:cubicBezTo>
                    <a:pt x="1811742" y="1758843"/>
                    <a:pt x="1779735" y="1727083"/>
                    <a:pt x="1752394" y="1703648"/>
                  </a:cubicBezTo>
                  <a:cubicBezTo>
                    <a:pt x="1740805" y="1693715"/>
                    <a:pt x="1725087" y="1689041"/>
                    <a:pt x="1714294" y="1678248"/>
                  </a:cubicBezTo>
                  <a:cubicBezTo>
                    <a:pt x="1699327" y="1663281"/>
                    <a:pt x="1688894" y="1644381"/>
                    <a:pt x="1676194" y="1627448"/>
                  </a:cubicBezTo>
                  <a:cubicBezTo>
                    <a:pt x="1633267" y="1498668"/>
                    <a:pt x="1660371" y="1546564"/>
                    <a:pt x="1612694" y="1475048"/>
                  </a:cubicBezTo>
                  <a:cubicBezTo>
                    <a:pt x="1608461" y="1458115"/>
                    <a:pt x="1605010" y="1440966"/>
                    <a:pt x="1599994" y="1424248"/>
                  </a:cubicBezTo>
                  <a:cubicBezTo>
                    <a:pt x="1592301" y="1398603"/>
                    <a:pt x="1581088" y="1374023"/>
                    <a:pt x="1574594" y="1348048"/>
                  </a:cubicBezTo>
                  <a:cubicBezTo>
                    <a:pt x="1570361" y="1331115"/>
                    <a:pt x="1566910" y="1313966"/>
                    <a:pt x="1561894" y="1297248"/>
                  </a:cubicBezTo>
                  <a:cubicBezTo>
                    <a:pt x="1554201" y="1271603"/>
                    <a:pt x="1544961" y="1246448"/>
                    <a:pt x="1536494" y="1221048"/>
                  </a:cubicBezTo>
                  <a:lnTo>
                    <a:pt x="1511094" y="1144848"/>
                  </a:lnTo>
                  <a:cubicBezTo>
                    <a:pt x="1506861" y="1132148"/>
                    <a:pt x="1501019" y="1119875"/>
                    <a:pt x="1498394" y="1106748"/>
                  </a:cubicBezTo>
                  <a:cubicBezTo>
                    <a:pt x="1494161" y="1085581"/>
                    <a:pt x="1493443" y="1063395"/>
                    <a:pt x="1485694" y="1043248"/>
                  </a:cubicBezTo>
                  <a:cubicBezTo>
                    <a:pt x="1472102" y="1007908"/>
                    <a:pt x="1446868" y="977569"/>
                    <a:pt x="1434894" y="941648"/>
                  </a:cubicBezTo>
                  <a:cubicBezTo>
                    <a:pt x="1412541" y="874588"/>
                    <a:pt x="1429620" y="914687"/>
                    <a:pt x="1371394" y="827348"/>
                  </a:cubicBezTo>
                  <a:lnTo>
                    <a:pt x="1345994" y="789248"/>
                  </a:lnTo>
                  <a:cubicBezTo>
                    <a:pt x="1337527" y="776548"/>
                    <a:pt x="1335074" y="755975"/>
                    <a:pt x="1320594" y="751148"/>
                  </a:cubicBezTo>
                  <a:lnTo>
                    <a:pt x="1282494" y="738448"/>
                  </a:lnTo>
                  <a:cubicBezTo>
                    <a:pt x="1269794" y="725748"/>
                    <a:pt x="1259338" y="710311"/>
                    <a:pt x="1244394" y="700348"/>
                  </a:cubicBezTo>
                  <a:cubicBezTo>
                    <a:pt x="1129838" y="623978"/>
                    <a:pt x="1288095" y="762166"/>
                    <a:pt x="1168194" y="662248"/>
                  </a:cubicBezTo>
                  <a:cubicBezTo>
                    <a:pt x="1144119" y="642186"/>
                    <a:pt x="1118965" y="614591"/>
                    <a:pt x="1104694" y="586048"/>
                  </a:cubicBezTo>
                  <a:cubicBezTo>
                    <a:pt x="1078404" y="533468"/>
                    <a:pt x="1087077" y="541715"/>
                    <a:pt x="1093224" y="549459"/>
                  </a:cubicBezTo>
                  <a:lnTo>
                    <a:pt x="1095519" y="552533"/>
                  </a:lnTo>
                  <a:lnTo>
                    <a:pt x="1086974" y="540158"/>
                  </a:lnTo>
                  <a:cubicBezTo>
                    <a:pt x="1082291" y="533281"/>
                    <a:pt x="1075693" y="523497"/>
                    <a:pt x="1066594" y="509848"/>
                  </a:cubicBezTo>
                  <a:cubicBezTo>
                    <a:pt x="1075061" y="463281"/>
                    <a:pt x="1077027" y="415049"/>
                    <a:pt x="1091994" y="370148"/>
                  </a:cubicBezTo>
                  <a:cubicBezTo>
                    <a:pt x="1113504" y="305618"/>
                    <a:pt x="1125586" y="327952"/>
                    <a:pt x="1168194" y="306648"/>
                  </a:cubicBezTo>
                  <a:cubicBezTo>
                    <a:pt x="1181846" y="299822"/>
                    <a:pt x="1192642" y="288074"/>
                    <a:pt x="1206294" y="281248"/>
                  </a:cubicBezTo>
                  <a:cubicBezTo>
                    <a:pt x="1224514" y="272138"/>
                    <a:pt x="1278918" y="259917"/>
                    <a:pt x="1295194" y="255848"/>
                  </a:cubicBezTo>
                  <a:cubicBezTo>
                    <a:pt x="1319543" y="182802"/>
                    <a:pt x="1312820" y="224751"/>
                    <a:pt x="1282494" y="103448"/>
                  </a:cubicBezTo>
                  <a:cubicBezTo>
                    <a:pt x="1279247" y="90461"/>
                    <a:pt x="1280933" y="72774"/>
                    <a:pt x="1269794" y="65348"/>
                  </a:cubicBezTo>
                  <a:cubicBezTo>
                    <a:pt x="1251833" y="53374"/>
                    <a:pt x="1227461" y="56881"/>
                    <a:pt x="1206294" y="52648"/>
                  </a:cubicBezTo>
                  <a:cubicBezTo>
                    <a:pt x="1193594" y="44181"/>
                    <a:pt x="1182486" y="32607"/>
                    <a:pt x="1168194" y="27248"/>
                  </a:cubicBezTo>
                  <a:cubicBezTo>
                    <a:pt x="1153994" y="21923"/>
                    <a:pt x="1037053" y="3275"/>
                    <a:pt x="1028494" y="1848"/>
                  </a:cubicBezTo>
                  <a:lnTo>
                    <a:pt x="964805" y="34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277016" y="2209800"/>
              <a:ext cx="417648" cy="172037"/>
            </a:xfrm>
            <a:prstGeom prst="roundRect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692698" y="2756770"/>
              <a:ext cx="1613798" cy="9672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SUPPORT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£400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 rot="323624">
            <a:off x="4500711" y="4820140"/>
            <a:ext cx="413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D1D1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 costs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D1D1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£11,750 per week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D1D1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run Christ Church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AD1D1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 rot="323624">
            <a:off x="286399" y="4414022"/>
            <a:ext cx="382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receive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£11,200 per week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income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8600"/>
            <a:ext cx="72545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 Fund Budget for 2018</a:t>
            </a:r>
            <a:endParaRPr kumimoji="0" lang="en-GB" sz="35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8144" y="6248178"/>
            <a:ext cx="2391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illustrative purposes only – not to scale!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5661" y="6246166"/>
            <a:ext cx="2391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Amounts have been rounded for clarity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6680" y="4899927"/>
            <a:ext cx="3916739" cy="1245638"/>
            <a:chOff x="266680" y="4899927"/>
            <a:chExt cx="3916739" cy="1245638"/>
          </a:xfrm>
        </p:grpSpPr>
        <p:sp>
          <p:nvSpPr>
            <p:cNvPr id="3" name="Isosceles Triangle 2"/>
            <p:cNvSpPr/>
            <p:nvPr/>
          </p:nvSpPr>
          <p:spPr>
            <a:xfrm rot="5710306">
              <a:off x="2042525" y="3124082"/>
              <a:ext cx="365049" cy="3916739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ular Callout 12"/>
            <p:cNvSpPr/>
            <p:nvPr/>
          </p:nvSpPr>
          <p:spPr>
            <a:xfrm>
              <a:off x="387028" y="5251361"/>
              <a:ext cx="2565722" cy="894204"/>
            </a:xfrm>
            <a:prstGeom prst="wedgeRectCallout">
              <a:avLst>
                <a:gd name="adj1" fmla="val -44882"/>
                <a:gd name="adj2" fmla="val -9017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i="1" dirty="0" smtClean="0">
                  <a:solidFill>
                    <a:schemeClr val="bg1"/>
                  </a:solidFill>
                </a:rPr>
                <a:t>£550 of new or increased </a:t>
              </a:r>
              <a:r>
                <a:rPr lang="en-GB" sz="2000" b="1" i="1" dirty="0">
                  <a:solidFill>
                    <a:schemeClr val="bg1"/>
                  </a:solidFill>
                </a:rPr>
                <a:t>g</a:t>
              </a:r>
              <a:r>
                <a:rPr lang="en-GB" sz="2000" b="1" i="1" dirty="0" smtClean="0">
                  <a:solidFill>
                    <a:schemeClr val="bg1"/>
                  </a:solidFill>
                </a:rPr>
                <a:t>iving needed per week</a:t>
              </a:r>
              <a:endParaRPr lang="en-GB" sz="2000" b="1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4765"/>
          </a:xfrm>
        </p:spPr>
        <p:txBody>
          <a:bodyPr>
            <a:normAutofit fontScale="90000"/>
          </a:bodyPr>
          <a:lstStyle/>
          <a:p>
            <a:r>
              <a:rPr lang="en-GB" sz="6600" b="1" dirty="0" smtClean="0"/>
              <a:t>APCM 2018</a:t>
            </a:r>
            <a:endParaRPr lang="en-GB" sz="6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1" y="2914414"/>
            <a:ext cx="1405522" cy="14257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4558" y="3158863"/>
            <a:ext cx="7109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 smtClean="0"/>
              <a:t>www.ccweb.org.uk/giving</a:t>
            </a:r>
            <a:endParaRPr lang="en-GB" sz="5000" b="1" dirty="0"/>
          </a:p>
        </p:txBody>
      </p:sp>
    </p:spTree>
    <p:extLst>
      <p:ext uri="{BB962C8B-B14F-4D97-AF65-F5344CB8AC3E}">
        <p14:creationId xmlns:p14="http://schemas.microsoft.com/office/powerpoint/2010/main" val="16382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359</Words>
  <Application>Microsoft Office PowerPoint</Application>
  <PresentationFormat>On-screen Show (4:3)</PresentationFormat>
  <Paragraphs>173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1_Office Theme</vt:lpstr>
      <vt:lpstr>APCM 2018 Our Finances</vt:lpstr>
      <vt:lpstr>PowerPoint Presentation</vt:lpstr>
      <vt:lpstr>PowerPoint Presentation</vt:lpstr>
      <vt:lpstr>PowerPoint Presentation</vt:lpstr>
      <vt:lpstr>PowerPoint Presentation</vt:lpstr>
      <vt:lpstr>APCM 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Parsons</dc:creator>
  <cp:lastModifiedBy>Mark Parsons</cp:lastModifiedBy>
  <cp:revision>60</cp:revision>
  <cp:lastPrinted>2018-04-16T14:12:01Z</cp:lastPrinted>
  <dcterms:created xsi:type="dcterms:W3CDTF">2018-04-16T07:35:17Z</dcterms:created>
  <dcterms:modified xsi:type="dcterms:W3CDTF">2018-04-21T19:02:19Z</dcterms:modified>
</cp:coreProperties>
</file>